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6" r:id="rId4"/>
    <p:sldMasterId id="2147483699" r:id="rId5"/>
  </p:sldMasterIdLst>
  <p:notesMasterIdLst>
    <p:notesMasterId r:id="rId30"/>
  </p:notesMasterIdLst>
  <p:sldIdLst>
    <p:sldId id="256" r:id="rId6"/>
    <p:sldId id="283" r:id="rId7"/>
    <p:sldId id="284" r:id="rId8"/>
    <p:sldId id="286" r:id="rId9"/>
    <p:sldId id="287" r:id="rId10"/>
    <p:sldId id="285" r:id="rId11"/>
    <p:sldId id="288" r:id="rId12"/>
    <p:sldId id="291" r:id="rId13"/>
    <p:sldId id="290" r:id="rId14"/>
    <p:sldId id="260" r:id="rId15"/>
    <p:sldId id="273" r:id="rId16"/>
    <p:sldId id="275" r:id="rId17"/>
    <p:sldId id="281" r:id="rId18"/>
    <p:sldId id="282" r:id="rId19"/>
    <p:sldId id="261" r:id="rId20"/>
    <p:sldId id="292" r:id="rId21"/>
    <p:sldId id="264" r:id="rId22"/>
    <p:sldId id="262" r:id="rId23"/>
    <p:sldId id="263" r:id="rId24"/>
    <p:sldId id="294" r:id="rId25"/>
    <p:sldId id="265" r:id="rId26"/>
    <p:sldId id="293" r:id="rId27"/>
    <p:sldId id="277" r:id="rId28"/>
    <p:sldId id="267" r:id="rId29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840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3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D22AE04-CF4A-4CC4-A929-B74F1FACC819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Calibri" pitchFamily="34" charset="0"/>
              </a:defRPr>
            </a:lvl1pPr>
          </a:lstStyle>
          <a:p>
            <a:fld id="{E1E51F9C-D0DB-40B8-A842-F50143C5AF8D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rtl="0"/>
            <a:fld id="{E53B4E9B-62F0-4F68-A0FD-6520CB4E52A9}" type="slidenum">
              <a:rPr lang="ar-SA" sz="1200">
                <a:solidFill>
                  <a:srgbClr val="000000"/>
                </a:solidFill>
                <a:latin typeface="Times New Roman" pitchFamily="18" charset="0"/>
              </a:rPr>
              <a:pPr rtl="0"/>
              <a:t>8</a:t>
            </a:fld>
            <a:endParaRPr lang="en-US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EG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FAC9AA-6AE4-46E0-B47A-C2F3AC3C48A7}" type="slidenum">
              <a:rPr lang="ar-SA">
                <a:solidFill>
                  <a:srgbClr val="000000"/>
                </a:solidFill>
                <a:latin typeface="Times New Roman" pitchFamily="18" charset="0"/>
              </a:rPr>
              <a:pPr/>
              <a:t>11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EG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78632C9-0096-4DBD-9063-3BE74DC371FE}" type="slidenum">
              <a:rPr lang="ar-SA">
                <a:solidFill>
                  <a:srgbClr val="000000"/>
                </a:solidFill>
                <a:latin typeface="Times New Roman" pitchFamily="18" charset="0"/>
              </a:rPr>
              <a:pPr/>
              <a:t>12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EG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FDEDEF1-B3CB-47D6-B745-9FD61AC9F902}" type="slidenum">
              <a:rPr lang="ar-SA">
                <a:solidFill>
                  <a:srgbClr val="000000"/>
                </a:solidFill>
                <a:latin typeface="Times New Roman" pitchFamily="18" charset="0"/>
              </a:rPr>
              <a:pPr/>
              <a:t>13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EG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3A1FBCE-692F-4BAA-ACEB-3A4B3F709C20}" type="slidenum">
              <a:rPr lang="ar-SA">
                <a:solidFill>
                  <a:srgbClr val="000000"/>
                </a:solidFill>
                <a:latin typeface="Times New Roman" pitchFamily="18" charset="0"/>
              </a:rPr>
              <a:pPr/>
              <a:t>14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EG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rtl="0"/>
            <a:fld id="{F4F826DB-466B-4A9C-BFB7-886B9743AB62}" type="slidenum">
              <a:rPr lang="ar-SA" sz="1200">
                <a:solidFill>
                  <a:srgbClr val="000000"/>
                </a:solidFill>
                <a:latin typeface="Times New Roman" pitchFamily="18" charset="0"/>
              </a:rPr>
              <a:pPr rtl="0"/>
              <a:t>16</a:t>
            </a:fld>
            <a:endParaRPr lang="en-US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EG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71F4D28-46EC-403B-B9A2-A0E3DD4DFD32}" type="slidenum">
              <a:rPr lang="ar-SA">
                <a:solidFill>
                  <a:srgbClr val="000000"/>
                </a:solidFill>
                <a:latin typeface="Times New Roman" pitchFamily="18" charset="0"/>
              </a:rPr>
              <a:pPr/>
              <a:t>23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EG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B5485-5139-483F-B599-E35920F288C1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102B5-08AD-4021-A42C-708883AB868C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0B86F-CA71-4795-A456-2172474FD545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7140E5-8F11-467B-83DF-5090D9D27406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704E2-6455-4D2B-AEA7-E9ED8681C74D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29868B-0416-46F8-B6FC-6B2BDCC33A2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B97F57E-4743-48A2-8526-6139AE952C9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8C99DF1-E542-4A2A-B365-CF01F02117F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912481-CE7E-45AB-A487-4EA547DE5CD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2A960D7-C281-4304-9948-A72A2690950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3C73129-0971-41B6-A27D-BF24E5C5ABE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DDEF3F0-3BBA-4C20-B998-87FA84C13A3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607A25C-4D9D-4D46-9D5C-428D9A77A69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3F8046-7A0A-48C1-865E-11CB45C3AE0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1E547-1C92-4A3A-B7B2-924E0DA0A508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FB9884-37CF-44BF-9BBB-5B128C22093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ar-SA" noProof="0" smtClean="0"/>
              <a:t>انقر فوق الرمز لإضافة صورة</a:t>
            </a:r>
            <a:endParaRPr lang="en-US" noProof="0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3F399A6-2266-4F57-AA9E-B27D03CA791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80F319-AB8E-435E-9470-0064B485A48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EFC0C94-935F-4242-A68B-D643CD3334B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C711EC2-8AD2-4489-AF92-4AC7E5EEB78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51F7FAF-2144-4364-AEE1-FA3796B7C70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A8D23C4-971D-467D-ABE2-653619ED93D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566C50D-46D9-4557-9BF5-1A904BC2FF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blinds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6069C3A-5AFD-4A60-B9E2-F2C4D5121C0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F63A250-0534-4B0A-B3F1-1B212483B7C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ECC7FAB-F933-4D3A-BE67-3E6FB5E1809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E5F6D-C4E7-4373-AD1C-1B3476475E92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60249A-65A8-4813-9BD7-CCF2C5936D35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02DE58A-F2E7-402B-93D4-7AE1746AE77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276096-6A63-41D2-AB80-30E9B386AD8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ar-SA" noProof="0" smtClean="0"/>
              <a:t>انقر فوق الرمز لإضافة صورة</a:t>
            </a:r>
            <a:endParaRPr lang="en-US" noProof="0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65B3D0-FBAF-42F9-AFFA-3DFB8D53F0C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B9B30C7-71C5-4D11-B46C-7A90C65BC04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F66F416-C2CD-462B-9191-66CC7C796AB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98CC284-9A33-413F-ACF2-F748166BBB2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A42A596-E6A6-48AD-8498-B2587715FCC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4402F00-2CF1-4B84-99B9-B82383F2C15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1F2052-4B5F-42B7-B01B-FB27DBE48E6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blinds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6F1812C-D572-451E-801E-385F8EE8073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14804-F747-4C40-AADD-0AAE487ADD45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EBB2E-C9F5-45FC-B01C-ECA714A57FE5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B1E1395-7841-4ACC-9138-9DD62A49DEC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EAB6434-8E25-4E65-B91E-3FEC5C5EA33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63106A-DDE6-4437-8117-9D3ED0CB76D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FD33B2D-DBE2-4BA5-B527-8ED78367F5A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ar-SA" noProof="0" smtClean="0"/>
              <a:t>انقر فوق الرمز لإضافة صورة</a:t>
            </a:r>
            <a:endParaRPr lang="en-US" noProof="0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4F2F59-3D24-484C-9F56-F8FEA02419F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5D4B055-B65B-4D4A-A48F-42B74D1C0FA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CA09478-A915-48AF-AA82-F45B6C62D88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D9CEB4D-2F9B-4AE0-9532-99EE582D8ED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B8C65CC-1085-4A18-9910-5DEA72318B4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4F27202-4AC8-42D4-910B-719018D9C0E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DBEEA-9CCA-4D1C-88D5-50DE3D77B232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38D80-D6B5-4416-9623-FFFE63BE0DC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F1B142F-1376-4859-A34B-34D795A5D41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CD6EAE0-DDC9-4610-A30D-4F9B7AC5633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7F902E8-B148-493A-8F38-02277E37D29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11E35CD-5023-4BE9-AFA2-333B372ECD5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325926-F61D-497A-9E95-3E8E2EEAF21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2825D05-DDEF-44B0-AC3C-040913B66E1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ar-SA" noProof="0" smtClean="0"/>
              <a:t>انقر فوق الرمز لإضافة صورة</a:t>
            </a:r>
            <a:endParaRPr lang="en-US" noProof="0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53AD756-E8C2-4083-8B62-472A07C0323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09C9C9-9854-4E0A-92BD-F3F27E06A4D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D115DDB-28DC-441D-A8B1-46B977783E3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0C1526-6F2A-4226-B520-32149C1DC7B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EE939-6E3A-43C9-B14A-5C861AB2427E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DC32A-79B5-4871-82C0-65D61035E8B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AA624-554B-48F1-A5C5-E9CAEAE6F768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0B73DB-C55F-45A6-89AA-E9A3BE31A6A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43A30-B772-4D46-A813-154B112E14DB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D9FFF-C507-47FC-A410-BBE0798822DA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2880C-39B3-43AB-B5A9-41F4944E589B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9CEF5A-50E1-4CED-990F-5516D1D01CE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C5D87C-6DB4-4C8B-A25E-73910727EE2B}" type="datetimeFigureOut">
              <a:rPr lang="en-US"/>
              <a:pPr>
                <a:defRPr/>
              </a:pPr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rtl="0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0306FF5-EEC8-4316-AE32-C6057ABD904F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7" r:id="rId2"/>
    <p:sldLayoutId id="2147483756" r:id="rId3"/>
    <p:sldLayoutId id="2147483755" r:id="rId4"/>
    <p:sldLayoutId id="2147483754" r:id="rId5"/>
    <p:sldLayoutId id="2147483753" r:id="rId6"/>
    <p:sldLayoutId id="2147483752" r:id="rId7"/>
    <p:sldLayoutId id="2147483751" r:id="rId8"/>
    <p:sldLayoutId id="2147483750" r:id="rId9"/>
    <p:sldLayoutId id="2147483749" r:id="rId10"/>
    <p:sldLayoutId id="214748374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US" smtClean="0"/>
          </a:p>
        </p:txBody>
      </p:sp>
      <p:sp>
        <p:nvSpPr>
          <p:cNvPr id="13315" name="عنصر نائب للنص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  <a:endParaRPr lang="en-US" smtClean="0"/>
          </a:p>
          <a:p>
            <a:pPr lvl="1"/>
            <a:r>
              <a:rPr lang="ar-SA" smtClean="0"/>
              <a:t>المستوى الثاني</a:t>
            </a:r>
            <a:endParaRPr lang="en-US" smtClean="0"/>
          </a:p>
          <a:p>
            <a:pPr lvl="2"/>
            <a:r>
              <a:rPr lang="ar-SA" smtClean="0"/>
              <a:t>المستوى الثالث</a:t>
            </a:r>
            <a:endParaRPr lang="en-US" smtClean="0"/>
          </a:p>
          <a:p>
            <a:pPr lvl="3"/>
            <a:r>
              <a:rPr lang="ar-SA" smtClean="0"/>
              <a:t>المستوى الرابع</a:t>
            </a:r>
            <a:endParaRPr lang="en-US" smtClean="0"/>
          </a:p>
          <a:p>
            <a:pPr lvl="4"/>
            <a:r>
              <a:rPr lang="ar-SA" smtClean="0"/>
              <a:t>المستوى الخامس</a:t>
            </a:r>
            <a:endParaRPr lang="en-US" smtClean="0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rtl="0" eaLnBrk="1" latinLnBrk="0" hangingPunct="1">
              <a:defRPr kumimoji="0" sz="1200">
                <a:solidFill>
                  <a:prstClr val="white">
                    <a:shade val="50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rtl="0" eaLnBrk="1" latinLnBrk="0" hangingPunct="1">
              <a:defRPr kumimoji="0" sz="1200">
                <a:solidFill>
                  <a:prstClr val="white">
                    <a:shade val="50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rtl="0" eaLnBrk="1" latinLnBrk="0" hangingPunct="1">
              <a:defRPr kumimoji="0" sz="1200">
                <a:solidFill>
                  <a:prstClr val="white">
                    <a:shade val="50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07A00E4-90DE-476C-9EF6-72B427568EA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</p:sldLayoutIdLst>
  <p:transition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Arial" charset="0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Arial" charset="0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Arial" charset="0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US" smtClean="0"/>
          </a:p>
        </p:txBody>
      </p:sp>
      <p:sp>
        <p:nvSpPr>
          <p:cNvPr id="26627" name="عنصر نائب للنص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  <a:endParaRPr lang="en-US" smtClean="0"/>
          </a:p>
          <a:p>
            <a:pPr lvl="1"/>
            <a:r>
              <a:rPr lang="ar-SA" smtClean="0"/>
              <a:t>المستوى الثاني</a:t>
            </a:r>
            <a:endParaRPr lang="en-US" smtClean="0"/>
          </a:p>
          <a:p>
            <a:pPr lvl="2"/>
            <a:r>
              <a:rPr lang="ar-SA" smtClean="0"/>
              <a:t>المستوى الثالث</a:t>
            </a:r>
            <a:endParaRPr lang="en-US" smtClean="0"/>
          </a:p>
          <a:p>
            <a:pPr lvl="3"/>
            <a:r>
              <a:rPr lang="ar-SA" smtClean="0"/>
              <a:t>المستوى الرابع</a:t>
            </a:r>
            <a:endParaRPr lang="en-US" smtClean="0"/>
          </a:p>
          <a:p>
            <a:pPr lvl="4"/>
            <a:r>
              <a:rPr lang="ar-SA" smtClean="0"/>
              <a:t>المستوى الخامس</a:t>
            </a:r>
            <a:endParaRPr lang="en-US" smtClean="0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rtl="0" eaLnBrk="1" latinLnBrk="0" hangingPunct="1">
              <a:defRPr kumimoji="0" sz="1200">
                <a:solidFill>
                  <a:prstClr val="white">
                    <a:shade val="50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rtl="0" eaLnBrk="1" latinLnBrk="0" hangingPunct="1">
              <a:defRPr kumimoji="0" sz="1200">
                <a:solidFill>
                  <a:prstClr val="white">
                    <a:shade val="50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rtl="0" eaLnBrk="1" latinLnBrk="0" hangingPunct="1">
              <a:defRPr kumimoji="0" sz="1200">
                <a:solidFill>
                  <a:prstClr val="white">
                    <a:shade val="50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DD08C62-A3F6-495E-BE3E-44BC04D3C9C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</p:sldLayoutIdLst>
  <p:transition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Arial" charset="0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Arial" charset="0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Arial" charset="0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US" smtClean="0"/>
          </a:p>
        </p:txBody>
      </p:sp>
      <p:sp>
        <p:nvSpPr>
          <p:cNvPr id="39939" name="عنصر نائب للنص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  <a:endParaRPr lang="en-US" smtClean="0"/>
          </a:p>
          <a:p>
            <a:pPr lvl="1"/>
            <a:r>
              <a:rPr lang="ar-SA" smtClean="0"/>
              <a:t>المستوى الثاني</a:t>
            </a:r>
            <a:endParaRPr lang="en-US" smtClean="0"/>
          </a:p>
          <a:p>
            <a:pPr lvl="2"/>
            <a:r>
              <a:rPr lang="ar-SA" smtClean="0"/>
              <a:t>المستوى الثالث</a:t>
            </a:r>
            <a:endParaRPr lang="en-US" smtClean="0"/>
          </a:p>
          <a:p>
            <a:pPr lvl="3"/>
            <a:r>
              <a:rPr lang="ar-SA" smtClean="0"/>
              <a:t>المستوى الرابع</a:t>
            </a:r>
            <a:endParaRPr lang="en-US" smtClean="0"/>
          </a:p>
          <a:p>
            <a:pPr lvl="4"/>
            <a:r>
              <a:rPr lang="ar-SA" smtClean="0"/>
              <a:t>المستوى الخامس</a:t>
            </a:r>
            <a:endParaRPr lang="en-US" smtClean="0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rtl="0" eaLnBrk="1" latinLnBrk="0" hangingPunct="1">
              <a:defRPr kumimoji="0" sz="1200">
                <a:solidFill>
                  <a:prstClr val="white">
                    <a:shade val="50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rtl="0" eaLnBrk="1" latinLnBrk="0" hangingPunct="1">
              <a:defRPr kumimoji="0" sz="1200">
                <a:solidFill>
                  <a:prstClr val="white">
                    <a:shade val="50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rtl="0" eaLnBrk="1" latinLnBrk="0" hangingPunct="1">
              <a:defRPr kumimoji="0" sz="1200">
                <a:solidFill>
                  <a:prstClr val="white">
                    <a:shade val="50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E9FE647-1B9E-4CA4-B205-B1B050A2DC6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</p:sldLayoutIdLst>
  <p:transition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Arial" charset="0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Arial" charset="0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Arial" charset="0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US" smtClean="0"/>
          </a:p>
        </p:txBody>
      </p:sp>
      <p:sp>
        <p:nvSpPr>
          <p:cNvPr id="53251" name="عنصر نائب للنص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  <a:endParaRPr lang="en-US" smtClean="0"/>
          </a:p>
          <a:p>
            <a:pPr lvl="1"/>
            <a:r>
              <a:rPr lang="ar-SA" smtClean="0"/>
              <a:t>المستوى الثاني</a:t>
            </a:r>
            <a:endParaRPr lang="en-US" smtClean="0"/>
          </a:p>
          <a:p>
            <a:pPr lvl="2"/>
            <a:r>
              <a:rPr lang="ar-SA" smtClean="0"/>
              <a:t>المستوى الثالث</a:t>
            </a:r>
            <a:endParaRPr lang="en-US" smtClean="0"/>
          </a:p>
          <a:p>
            <a:pPr lvl="3"/>
            <a:r>
              <a:rPr lang="ar-SA" smtClean="0"/>
              <a:t>المستوى الرابع</a:t>
            </a:r>
            <a:endParaRPr lang="en-US" smtClean="0"/>
          </a:p>
          <a:p>
            <a:pPr lvl="4"/>
            <a:r>
              <a:rPr lang="ar-SA" smtClean="0"/>
              <a:t>المستوى الخامس</a:t>
            </a:r>
            <a:endParaRPr lang="en-US" smtClean="0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rtl="0" eaLnBrk="1" latinLnBrk="0" hangingPunct="1">
              <a:defRPr kumimoji="0" sz="1200">
                <a:solidFill>
                  <a:prstClr val="white">
                    <a:shade val="50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rtl="0" eaLnBrk="1" latinLnBrk="0" hangingPunct="1">
              <a:defRPr kumimoji="0" sz="1200">
                <a:solidFill>
                  <a:prstClr val="white">
                    <a:shade val="50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rtl="0" eaLnBrk="1" latinLnBrk="0" hangingPunct="1">
              <a:defRPr kumimoji="0" sz="1200">
                <a:solidFill>
                  <a:prstClr val="white">
                    <a:shade val="50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EB2F22E-FA10-4CAC-B6BE-27627CA11C7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</p:sldLayoutIdLst>
  <p:transition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  <a:cs typeface="Tahoma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Arial" charset="0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Arial" charset="0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Arial" charset="0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Rectum &amp; Anal canal</a:t>
            </a:r>
            <a:endParaRPr lang="en-US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57400" y="0"/>
            <a:ext cx="7239000" cy="7246938"/>
          </a:xfrm>
        </p:spPr>
      </p:pic>
      <p:sp>
        <p:nvSpPr>
          <p:cNvPr id="4" name="TextBox 3"/>
          <p:cNvSpPr txBox="1"/>
          <p:nvPr/>
        </p:nvSpPr>
        <p:spPr>
          <a:xfrm>
            <a:off x="381000" y="2895600"/>
            <a:ext cx="14478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Blood supply of rectum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7" name="Text Box 5"/>
          <p:cNvSpPr txBox="1">
            <a:spLocks noChangeArrowheads="1"/>
          </p:cNvSpPr>
          <p:nvPr/>
        </p:nvSpPr>
        <p:spPr bwMode="auto">
          <a:xfrm>
            <a:off x="928688" y="571500"/>
            <a:ext cx="735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Arteries of the rectum and anal canal</a:t>
            </a:r>
          </a:p>
        </p:txBody>
      </p:sp>
      <p:sp>
        <p:nvSpPr>
          <p:cNvPr id="117766" name="Text Box 10"/>
          <p:cNvSpPr txBox="1">
            <a:spLocks noChangeArrowheads="1"/>
          </p:cNvSpPr>
          <p:nvPr/>
        </p:nvSpPr>
        <p:spPr bwMode="auto">
          <a:xfrm>
            <a:off x="214313" y="2890838"/>
            <a:ext cx="3357562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 rtl="0" eaLnBrk="0" hangingPunct="0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sz="2800" b="1">
                <a:solidFill>
                  <a:srgbClr val="FF6600"/>
                </a:solidFill>
              </a:rPr>
              <a:t>Superior rectal</a:t>
            </a:r>
          </a:p>
          <a:p>
            <a:pPr marL="457200" indent="-457200" algn="l" rtl="0" eaLnBrk="0" hangingPunct="0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sz="2800" b="1">
                <a:solidFill>
                  <a:srgbClr val="FF6600"/>
                </a:solidFill>
              </a:rPr>
              <a:t>Middle rectal</a:t>
            </a:r>
          </a:p>
          <a:p>
            <a:pPr marL="457200" indent="-457200" algn="l" rtl="0" eaLnBrk="0" hangingPunct="0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sz="2800" b="1">
                <a:solidFill>
                  <a:srgbClr val="FF6600"/>
                </a:solidFill>
              </a:rPr>
              <a:t>Inferior rectal</a:t>
            </a:r>
          </a:p>
          <a:p>
            <a:pPr marL="457200" indent="-457200" algn="l" rtl="0" eaLnBrk="0" hangingPunct="0">
              <a:lnSpc>
                <a:spcPct val="70000"/>
              </a:lnSpc>
              <a:spcBef>
                <a:spcPct val="50000"/>
              </a:spcBef>
              <a:buFont typeface="Arial" charset="0"/>
              <a:buChar char="•"/>
            </a:pPr>
            <a:r>
              <a:rPr lang="en-US" sz="2800" b="1">
                <a:solidFill>
                  <a:srgbClr val="FF6600"/>
                </a:solidFill>
              </a:rPr>
              <a:t>Median sacral</a:t>
            </a:r>
          </a:p>
        </p:txBody>
      </p:sp>
      <p:sp>
        <p:nvSpPr>
          <p:cNvPr id="264203" name="Text Box 11"/>
          <p:cNvSpPr txBox="1">
            <a:spLocks noChangeArrowheads="1"/>
          </p:cNvSpPr>
          <p:nvPr/>
        </p:nvSpPr>
        <p:spPr bwMode="auto">
          <a:xfrm>
            <a:off x="3856038" y="1409700"/>
            <a:ext cx="4903787" cy="519113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en-US" sz="2800" b="1">
                <a:solidFill>
                  <a:srgbClr val="66FF33"/>
                </a:solidFill>
              </a:rPr>
              <a:t>2 single + 2 paired arteries</a:t>
            </a:r>
          </a:p>
        </p:txBody>
      </p:sp>
      <p:pic>
        <p:nvPicPr>
          <p:cNvPr id="83972" name="Picture 4" descr="F:\Anatomy\4.jpg"/>
          <p:cNvPicPr>
            <a:picLocks noChangeAspect="1" noChangeArrowheads="1"/>
          </p:cNvPicPr>
          <p:nvPr/>
        </p:nvPicPr>
        <p:blipFill>
          <a:blip r:embed="rId3"/>
          <a:srcRect l="13393" t="5350" r="12321" b="1392"/>
          <a:stretch>
            <a:fillRect/>
          </a:stretch>
        </p:blipFill>
        <p:spPr bwMode="auto">
          <a:xfrm>
            <a:off x="3865563" y="1928813"/>
            <a:ext cx="492125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رابط كسهم مستقيم 11"/>
          <p:cNvCxnSpPr/>
          <p:nvPr/>
        </p:nvCxnSpPr>
        <p:spPr>
          <a:xfrm>
            <a:off x="3482975" y="3071813"/>
            <a:ext cx="2714625" cy="928687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>
            <a:off x="3000375" y="3500438"/>
            <a:ext cx="2214563" cy="1500187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 rot="10800000">
            <a:off x="7126288" y="5830888"/>
            <a:ext cx="1103312" cy="541337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 rot="10800000" flipV="1">
            <a:off x="6215063" y="3429000"/>
            <a:ext cx="1071562" cy="142875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4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7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7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7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7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7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17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7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7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17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7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7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17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7" grpId="0"/>
      <p:bldP spid="26420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3" name="Text Box 5"/>
          <p:cNvSpPr txBox="1">
            <a:spLocks noChangeArrowheads="1"/>
          </p:cNvSpPr>
          <p:nvPr/>
        </p:nvSpPr>
        <p:spPr bwMode="auto">
          <a:xfrm>
            <a:off x="1042988" y="373063"/>
            <a:ext cx="6985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en-US" sz="4400" b="1">
                <a:solidFill>
                  <a:srgbClr val="FFFF00"/>
                </a:solidFill>
              </a:rPr>
              <a:t>Veins of the rectum</a:t>
            </a:r>
          </a:p>
        </p:txBody>
      </p:sp>
      <p:grpSp>
        <p:nvGrpSpPr>
          <p:cNvPr id="86018" name="مجموعة 7"/>
          <p:cNvGrpSpPr>
            <a:grpSpLocks/>
          </p:cNvGrpSpPr>
          <p:nvPr/>
        </p:nvGrpSpPr>
        <p:grpSpPr bwMode="auto">
          <a:xfrm>
            <a:off x="685800" y="1643063"/>
            <a:ext cx="8029575" cy="4883150"/>
            <a:chOff x="328613" y="1198563"/>
            <a:chExt cx="8564562" cy="5470525"/>
          </a:xfrm>
        </p:grpSpPr>
        <p:pic>
          <p:nvPicPr>
            <p:cNvPr id="86019" name="Picture 4"/>
            <p:cNvPicPr>
              <a:picLocks noChangeAspect="1" noChangeArrowheads="1"/>
            </p:cNvPicPr>
            <p:nvPr/>
          </p:nvPicPr>
          <p:blipFill>
            <a:blip r:embed="rId3"/>
            <a:srcRect t="14818"/>
            <a:stretch>
              <a:fillRect/>
            </a:stretch>
          </p:blipFill>
          <p:spPr bwMode="auto">
            <a:xfrm>
              <a:off x="328613" y="1198563"/>
              <a:ext cx="8564562" cy="547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6020" name="Rectangle 6"/>
            <p:cNvSpPr>
              <a:spLocks noChangeArrowheads="1"/>
            </p:cNvSpPr>
            <p:nvPr/>
          </p:nvSpPr>
          <p:spPr bwMode="auto">
            <a:xfrm>
              <a:off x="1350963" y="2205038"/>
              <a:ext cx="1223962" cy="287337"/>
            </a:xfrm>
            <a:prstGeom prst="rect">
              <a:avLst/>
            </a:prstGeom>
            <a:noFill/>
            <a:ln w="19050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ar-EG">
                <a:solidFill>
                  <a:srgbClr val="FFFFFF"/>
                </a:solidFill>
              </a:endParaRPr>
            </a:p>
          </p:txBody>
        </p:sp>
        <p:sp>
          <p:nvSpPr>
            <p:cNvPr id="86021" name="Rectangle 7"/>
            <p:cNvSpPr>
              <a:spLocks noChangeArrowheads="1"/>
            </p:cNvSpPr>
            <p:nvPr/>
          </p:nvSpPr>
          <p:spPr bwMode="auto">
            <a:xfrm>
              <a:off x="954088" y="2941638"/>
              <a:ext cx="1223962" cy="342900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ar-EG">
                <a:solidFill>
                  <a:srgbClr val="FFFFFF"/>
                </a:solidFill>
              </a:endParaRPr>
            </a:p>
          </p:txBody>
        </p:sp>
        <p:sp>
          <p:nvSpPr>
            <p:cNvPr id="86022" name="Rectangle 8"/>
            <p:cNvSpPr>
              <a:spLocks noChangeArrowheads="1"/>
            </p:cNvSpPr>
            <p:nvPr/>
          </p:nvSpPr>
          <p:spPr bwMode="auto">
            <a:xfrm>
              <a:off x="5453063" y="6326188"/>
              <a:ext cx="1223962" cy="288925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ar-EG">
                <a:solidFill>
                  <a:srgbClr val="FFFFFF"/>
                </a:solidFill>
              </a:endParaRPr>
            </a:p>
          </p:txBody>
        </p:sp>
        <p:sp>
          <p:nvSpPr>
            <p:cNvPr id="86023" name="Rectangle 9"/>
            <p:cNvSpPr>
              <a:spLocks noChangeArrowheads="1"/>
            </p:cNvSpPr>
            <p:nvPr/>
          </p:nvSpPr>
          <p:spPr bwMode="auto">
            <a:xfrm>
              <a:off x="6300788" y="3681413"/>
              <a:ext cx="1223962" cy="342900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ar-EG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4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4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4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4"/>
          <p:cNvSpPr>
            <a:spLocks noChangeArrowheads="1"/>
          </p:cNvSpPr>
          <p:nvPr/>
        </p:nvSpPr>
        <p:spPr bwMode="auto">
          <a:xfrm>
            <a:off x="401638" y="1785938"/>
            <a:ext cx="33845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0" hangingPunct="0"/>
            <a:endParaRPr lang="en-US" sz="2400" b="1">
              <a:solidFill>
                <a:srgbClr val="FFFFFF"/>
              </a:solidFill>
            </a:endParaRPr>
          </a:p>
          <a:p>
            <a:pPr algn="l" rtl="0" eaLnBrk="0" hangingPunct="0"/>
            <a:r>
              <a:rPr lang="en-US" sz="2400" b="1">
                <a:solidFill>
                  <a:srgbClr val="FF6600"/>
                </a:solidFill>
              </a:rPr>
              <a:t>Internal hemorrhoids</a:t>
            </a:r>
          </a:p>
          <a:p>
            <a:pPr algn="l" rtl="0" eaLnBrk="0" hangingPunct="0">
              <a:buFontTx/>
              <a:buChar char="•"/>
            </a:pPr>
            <a:r>
              <a:rPr lang="en-US" sz="2000" b="1">
                <a:solidFill>
                  <a:srgbClr val="CCECFF"/>
                </a:solidFill>
              </a:rPr>
              <a:t>Tributary of sup rectal </a:t>
            </a:r>
          </a:p>
          <a:p>
            <a:pPr algn="l" rtl="0" eaLnBrk="0" hangingPunct="0">
              <a:buFontTx/>
              <a:buChar char="•"/>
            </a:pPr>
            <a:r>
              <a:rPr lang="en-US" sz="2000" b="1">
                <a:solidFill>
                  <a:srgbClr val="CCECFF"/>
                </a:solidFill>
              </a:rPr>
              <a:t>Above white line</a:t>
            </a:r>
          </a:p>
          <a:p>
            <a:pPr algn="l" rtl="0" eaLnBrk="0" hangingPunct="0">
              <a:buFontTx/>
              <a:buChar char="•"/>
            </a:pPr>
            <a:r>
              <a:rPr lang="en-US" sz="2000" b="1">
                <a:solidFill>
                  <a:srgbClr val="CCECFF"/>
                </a:solidFill>
              </a:rPr>
              <a:t>Generally painless</a:t>
            </a:r>
          </a:p>
          <a:p>
            <a:pPr algn="l" rtl="0" eaLnBrk="0" hangingPunct="0"/>
            <a:endParaRPr lang="en-US" sz="2400" b="1">
              <a:solidFill>
                <a:srgbClr val="FFFFFF"/>
              </a:solidFill>
            </a:endParaRPr>
          </a:p>
          <a:p>
            <a:pPr algn="l" rtl="0" eaLnBrk="0" hangingPunct="0"/>
            <a:r>
              <a:rPr lang="en-US" sz="2400" b="1">
                <a:solidFill>
                  <a:srgbClr val="FF6600"/>
                </a:solidFill>
              </a:rPr>
              <a:t>External hemorrhoids</a:t>
            </a:r>
          </a:p>
          <a:p>
            <a:pPr algn="l" rtl="0" eaLnBrk="0" hangingPunct="0">
              <a:buFontTx/>
              <a:buChar char="•"/>
            </a:pPr>
            <a:r>
              <a:rPr lang="en-US" sz="2000" b="1">
                <a:solidFill>
                  <a:srgbClr val="CCECFF"/>
                </a:solidFill>
              </a:rPr>
              <a:t>Tributary of inf rectal</a:t>
            </a:r>
          </a:p>
          <a:p>
            <a:pPr algn="l" rtl="0" eaLnBrk="0" hangingPunct="0">
              <a:buFontTx/>
              <a:buChar char="•"/>
            </a:pPr>
            <a:r>
              <a:rPr lang="en-US" sz="2000" b="1">
                <a:solidFill>
                  <a:srgbClr val="CCECFF"/>
                </a:solidFill>
              </a:rPr>
              <a:t>Below white line</a:t>
            </a:r>
          </a:p>
          <a:p>
            <a:pPr algn="l" rtl="0" eaLnBrk="0" hangingPunct="0">
              <a:buFontTx/>
              <a:buChar char="•"/>
            </a:pPr>
            <a:r>
              <a:rPr lang="en-US" sz="2000" b="1">
                <a:solidFill>
                  <a:srgbClr val="CCECFF"/>
                </a:solidFill>
              </a:rPr>
              <a:t>Generally painful</a:t>
            </a:r>
          </a:p>
        </p:txBody>
      </p:sp>
      <p:pic>
        <p:nvPicPr>
          <p:cNvPr id="88066" name="Picture 5"/>
          <p:cNvPicPr>
            <a:picLocks noChangeAspect="1" noChangeArrowheads="1"/>
          </p:cNvPicPr>
          <p:nvPr/>
        </p:nvPicPr>
        <p:blipFill>
          <a:blip r:embed="rId3"/>
          <a:srcRect l="52361" b="44197"/>
          <a:stretch>
            <a:fillRect/>
          </a:stretch>
        </p:blipFill>
        <p:spPr bwMode="auto">
          <a:xfrm>
            <a:off x="3884613" y="1990725"/>
            <a:ext cx="49022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Text Box 7"/>
          <p:cNvSpPr txBox="1">
            <a:spLocks noChangeArrowheads="1"/>
          </p:cNvSpPr>
          <p:nvPr/>
        </p:nvSpPr>
        <p:spPr bwMode="auto">
          <a:xfrm>
            <a:off x="1619250" y="319088"/>
            <a:ext cx="568801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en-US" sz="4800" b="1">
                <a:solidFill>
                  <a:srgbClr val="FFFF00"/>
                </a:solidFill>
              </a:rPr>
              <a:t>Hemorrhoids</a:t>
            </a:r>
          </a:p>
        </p:txBody>
      </p:sp>
      <p:sp>
        <p:nvSpPr>
          <p:cNvPr id="492553" name="Line 9"/>
          <p:cNvSpPr>
            <a:spLocks noChangeShapeType="1"/>
          </p:cNvSpPr>
          <p:nvPr/>
        </p:nvSpPr>
        <p:spPr bwMode="auto">
          <a:xfrm>
            <a:off x="7394575" y="5786438"/>
            <a:ext cx="865188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ar-EG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3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53" grpId="0" animBg="1"/>
      <p:bldP spid="492553" grpId="1" animBg="1"/>
      <p:bldP spid="492553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ext Box 4"/>
          <p:cNvSpPr txBox="1">
            <a:spLocks noChangeArrowheads="1"/>
          </p:cNvSpPr>
          <p:nvPr/>
        </p:nvSpPr>
        <p:spPr bwMode="auto">
          <a:xfrm>
            <a:off x="1403350" y="319088"/>
            <a:ext cx="63373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en-US" sz="4800" b="1">
                <a:solidFill>
                  <a:srgbClr val="FFFF00"/>
                </a:solidFill>
              </a:rPr>
              <a:t>Hemorrhoids</a:t>
            </a:r>
          </a:p>
        </p:txBody>
      </p:sp>
      <p:pic>
        <p:nvPicPr>
          <p:cNvPr id="90114" name="Picture 6" descr="hemorrhoids2"/>
          <p:cNvPicPr>
            <a:picLocks noChangeAspect="1" noChangeArrowheads="1"/>
          </p:cNvPicPr>
          <p:nvPr/>
        </p:nvPicPr>
        <p:blipFill>
          <a:blip r:embed="rId3"/>
          <a:srcRect l="8786" t="6195" r="46121" b="9930"/>
          <a:stretch>
            <a:fillRect/>
          </a:stretch>
        </p:blipFill>
        <p:spPr bwMode="auto">
          <a:xfrm>
            <a:off x="4572000" y="1639888"/>
            <a:ext cx="3714750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5" name="Picture 8" descr="hemorrhoids"/>
          <p:cNvPicPr>
            <a:picLocks noChangeAspect="1" noChangeArrowheads="1"/>
          </p:cNvPicPr>
          <p:nvPr/>
        </p:nvPicPr>
        <p:blipFill>
          <a:blip r:embed="rId4"/>
          <a:srcRect l="8376" t="13220" r="38605" b="15359"/>
          <a:stretch>
            <a:fillRect/>
          </a:stretch>
        </p:blipFill>
        <p:spPr bwMode="auto">
          <a:xfrm>
            <a:off x="428625" y="2149475"/>
            <a:ext cx="3857625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6" name="Line 9"/>
          <p:cNvSpPr>
            <a:spLocks noChangeShapeType="1"/>
          </p:cNvSpPr>
          <p:nvPr/>
        </p:nvSpPr>
        <p:spPr bwMode="auto">
          <a:xfrm>
            <a:off x="4214813" y="4286250"/>
            <a:ext cx="576262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EG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atin typeface="Times New Roman"/>
                <a:ea typeface="Times New Roman"/>
                <a:cs typeface="Arial"/>
              </a:rPr>
              <a:t>Lymph drainage of rectum:</a:t>
            </a:r>
            <a:endParaRPr lang="en-US" sz="2800" dirty="0">
              <a:ea typeface="Times New Roman"/>
              <a:cs typeface="Arial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571500" algn="l"/>
                <a:tab pos="914400" algn="l"/>
              </a:tabLst>
              <a:defRPr/>
            </a:pPr>
            <a:r>
              <a:rPr lang="en-US" dirty="0" smtClean="0">
                <a:latin typeface="Times New Roman"/>
                <a:ea typeface="Times New Roman"/>
                <a:cs typeface="Times New Roman"/>
              </a:rPr>
              <a:t>Upper half drains to </a:t>
            </a:r>
            <a:r>
              <a:rPr lang="en-US" dirty="0" err="1" smtClean="0">
                <a:latin typeface="Times New Roman"/>
                <a:ea typeface="Times New Roman"/>
                <a:cs typeface="Times New Roman"/>
              </a:rPr>
              <a:t>para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 rectal L.Ns which drain to inferior mesenteric L.Ns.</a:t>
            </a:r>
            <a:endParaRPr lang="en-US" sz="2800" dirty="0">
              <a:ea typeface="Times New Roman"/>
              <a:cs typeface="Times New Roman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571500" algn="l"/>
                <a:tab pos="914400" algn="l"/>
              </a:tabLst>
              <a:defRPr/>
            </a:pPr>
            <a:r>
              <a:rPr lang="en-US" dirty="0" smtClean="0">
                <a:latin typeface="Times New Roman"/>
                <a:ea typeface="Times New Roman"/>
                <a:cs typeface="Times New Roman"/>
              </a:rPr>
              <a:t>Lower half drains to internal iliac lymph nodes.</a:t>
            </a:r>
            <a:endParaRPr lang="en-US" sz="2800" dirty="0">
              <a:ea typeface="Times New Roman"/>
              <a:cs typeface="Times New Roman"/>
            </a:endParaRPr>
          </a:p>
          <a:p>
            <a:pPr marL="45720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571500" algn="l"/>
                <a:tab pos="914400" algn="l"/>
              </a:tabLst>
              <a:defRPr/>
            </a:pPr>
            <a:r>
              <a:rPr lang="en-US" dirty="0" smtClean="0">
                <a:latin typeface="Times New Roman"/>
                <a:ea typeface="Times New Roman"/>
                <a:cs typeface="Arial"/>
              </a:rPr>
              <a:t> </a:t>
            </a:r>
            <a:endParaRPr lang="en-US" sz="2800" dirty="0">
              <a:ea typeface="Times New Roman"/>
              <a:cs typeface="Arial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pic>
        <p:nvPicPr>
          <p:cNvPr id="483334" name="Picture 6" descr="صورة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1524000"/>
            <a:ext cx="4448175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4" descr="直肠肛诊"/>
          <p:cNvPicPr>
            <a:picLocks noChangeAspect="1" noChangeArrowheads="1"/>
          </p:cNvPicPr>
          <p:nvPr/>
        </p:nvPicPr>
        <p:blipFill>
          <a:blip r:embed="rId3">
            <a:lum bright="-18000" contrast="30000"/>
          </a:blip>
          <a:srcRect b="15421"/>
          <a:stretch>
            <a:fillRect/>
          </a:stretch>
        </p:blipFill>
        <p:spPr bwMode="auto">
          <a:xfrm>
            <a:off x="4105275" y="1785938"/>
            <a:ext cx="4941888" cy="38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0309" name="Text Box 5"/>
          <p:cNvSpPr txBox="1">
            <a:spLocks noChangeArrowheads="1"/>
          </p:cNvSpPr>
          <p:nvPr/>
        </p:nvSpPr>
        <p:spPr bwMode="auto">
          <a:xfrm>
            <a:off x="536575" y="142875"/>
            <a:ext cx="832167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  <a:latin typeface="Tahoma" pitchFamily="34" charset="0"/>
              </a:rPr>
              <a:t>Per rectal (PR) examination</a:t>
            </a:r>
            <a:endParaRPr lang="en-US" sz="4000" b="1">
              <a:solidFill>
                <a:srgbClr val="FFFF99"/>
              </a:solidFill>
              <a:latin typeface="Tahoma" pitchFamily="34" charset="0"/>
            </a:endParaRPr>
          </a:p>
        </p:txBody>
      </p:sp>
      <p:sp>
        <p:nvSpPr>
          <p:cNvPr id="164868" name="Text Box 6"/>
          <p:cNvSpPr txBox="1">
            <a:spLocks noChangeArrowheads="1"/>
          </p:cNvSpPr>
          <p:nvPr/>
        </p:nvSpPr>
        <p:spPr bwMode="auto">
          <a:xfrm>
            <a:off x="252413" y="2000250"/>
            <a:ext cx="4176712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l" rtl="0" eaLnBrk="0" hangingPunct="0">
              <a:spcBef>
                <a:spcPct val="50000"/>
              </a:spcBef>
              <a:buFontTx/>
              <a:buChar char="•"/>
            </a:pPr>
            <a:r>
              <a:rPr lang="en-US" sz="2000" b="1">
                <a:solidFill>
                  <a:srgbClr val="FF6600"/>
                </a:solidFill>
              </a:rPr>
              <a:t>Knee-chest position</a:t>
            </a:r>
          </a:p>
          <a:p>
            <a:pPr marL="457200" indent="-457200" algn="l" rtl="0" eaLnBrk="0" hangingPunct="0">
              <a:spcBef>
                <a:spcPct val="50000"/>
              </a:spcBef>
              <a:buFontTx/>
              <a:buChar char="•"/>
            </a:pPr>
            <a:r>
              <a:rPr lang="en-US" sz="2000" b="1">
                <a:solidFill>
                  <a:srgbClr val="FF6600"/>
                </a:solidFill>
              </a:rPr>
              <a:t>Index finger introduced into lower rectum through anal orifice</a:t>
            </a:r>
          </a:p>
          <a:p>
            <a:pPr marL="457200" indent="-457200" algn="l" rtl="0" eaLnBrk="0" hangingPunct="0">
              <a:spcBef>
                <a:spcPct val="50000"/>
              </a:spcBef>
              <a:buFontTx/>
              <a:buChar char="•"/>
            </a:pPr>
            <a:r>
              <a:rPr lang="en-US" sz="2000" b="1">
                <a:solidFill>
                  <a:srgbClr val="FF6600"/>
                </a:solidFill>
              </a:rPr>
              <a:t>Structures palpated</a:t>
            </a:r>
          </a:p>
          <a:p>
            <a:pPr marL="457200" indent="-457200" algn="l" rtl="0" eaLnBrk="0" hangingPunct="0">
              <a:spcBef>
                <a:spcPct val="50000"/>
              </a:spcBef>
              <a:buFontTx/>
              <a:buAutoNum type="arabicPeriod"/>
            </a:pPr>
            <a:r>
              <a:rPr lang="en-US" sz="2000" b="1">
                <a:solidFill>
                  <a:srgbClr val="CCECFF"/>
                </a:solidFill>
              </a:rPr>
              <a:t>Anterior</a:t>
            </a:r>
          </a:p>
          <a:p>
            <a:pPr marL="457200" indent="-457200" algn="l" rtl="0" eaLnBrk="0" hangingPunct="0">
              <a:spcBef>
                <a:spcPct val="50000"/>
              </a:spcBef>
              <a:buFontTx/>
              <a:buAutoNum type="arabicPeriod"/>
            </a:pPr>
            <a:r>
              <a:rPr lang="en-US" sz="2000" b="1">
                <a:solidFill>
                  <a:srgbClr val="CCECFF"/>
                </a:solidFill>
              </a:rPr>
              <a:t>Posterior</a:t>
            </a:r>
          </a:p>
          <a:p>
            <a:pPr marL="457200" indent="-457200" algn="l" rtl="0" eaLnBrk="0" hangingPunct="0">
              <a:spcBef>
                <a:spcPct val="50000"/>
              </a:spcBef>
              <a:buFontTx/>
              <a:buAutoNum type="arabicPeriod"/>
            </a:pPr>
            <a:r>
              <a:rPr lang="en-US" sz="2000" b="1">
                <a:solidFill>
                  <a:srgbClr val="CCECFF"/>
                </a:solidFill>
              </a:rPr>
              <a:t>On each side</a:t>
            </a:r>
          </a:p>
          <a:p>
            <a:pPr marL="457200" indent="-457200" algn="l" rtl="0" eaLnBrk="0" hangingPunct="0">
              <a:spcBef>
                <a:spcPct val="50000"/>
              </a:spcBef>
              <a:buFontTx/>
              <a:buChar char="•"/>
            </a:pPr>
            <a:r>
              <a:rPr lang="en-US" sz="2000" b="1">
                <a:solidFill>
                  <a:srgbClr val="FF6600"/>
                </a:solidFill>
              </a:rPr>
              <a:t>For vaginal examination in virgin female</a:t>
            </a:r>
          </a:p>
        </p:txBody>
      </p:sp>
      <p:pic>
        <p:nvPicPr>
          <p:cNvPr id="610312" name="Picture 8"/>
          <p:cNvPicPr>
            <a:picLocks noChangeAspect="1" noChangeArrowheads="1"/>
          </p:cNvPicPr>
          <p:nvPr/>
        </p:nvPicPr>
        <p:blipFill>
          <a:blip r:embed="rId4"/>
          <a:srcRect l="16058" t="10681" r="45110" b="40999"/>
          <a:stretch>
            <a:fillRect/>
          </a:stretch>
        </p:blipFill>
        <p:spPr bwMode="auto">
          <a:xfrm>
            <a:off x="4286250" y="1943100"/>
            <a:ext cx="4500563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0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0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03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1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9" dur="500"/>
                                        <p:tgtEl>
                                          <p:spTgt spid="610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030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u="sng" dirty="0" smtClean="0">
                <a:latin typeface="Times New Roman"/>
                <a:ea typeface="Times New Roman"/>
                <a:cs typeface="Arial"/>
              </a:rPr>
              <a:t>Anal canal</a:t>
            </a:r>
            <a:r>
              <a:rPr lang="en-US" sz="3600" dirty="0" smtClean="0">
                <a:ea typeface="Times New Roman"/>
                <a:cs typeface="Arial"/>
              </a:rPr>
              <a:t/>
            </a:r>
            <a:br>
              <a:rPr lang="en-US" sz="3600" dirty="0" smtClean="0">
                <a:ea typeface="Times New Roman"/>
                <a:cs typeface="Arial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991600" cy="5105400"/>
          </a:xfrm>
        </p:spPr>
        <p:txBody>
          <a:bodyPr rtlCol="0">
            <a:normAutofit fontScale="77500" lnSpcReduction="20000"/>
          </a:bodyPr>
          <a:lstStyle/>
          <a:p>
            <a:pPr marL="0"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ea typeface="Times New Roman"/>
              <a:cs typeface="Arial"/>
            </a:endParaRPr>
          </a:p>
          <a:p>
            <a:pPr mar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atin typeface="Times New Roman"/>
                <a:ea typeface="Times New Roman"/>
                <a:cs typeface="Arial"/>
              </a:rPr>
              <a:t>Beginning: It begins one inch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 below and anterior to the tip of the coccyx at the recto-anal junction</a:t>
            </a:r>
            <a:r>
              <a:rPr lang="en-US" b="1" dirty="0" smtClean="0">
                <a:latin typeface="Times New Roman"/>
                <a:ea typeface="Times New Roman"/>
                <a:cs typeface="Arial"/>
              </a:rPr>
              <a:t>.</a:t>
            </a:r>
          </a:p>
          <a:p>
            <a:pPr marL="0"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ea typeface="Times New Roman"/>
              <a:cs typeface="Arial"/>
            </a:endParaRPr>
          </a:p>
          <a:p>
            <a:pPr mar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atin typeface="Times New Roman"/>
                <a:ea typeface="Times New Roman"/>
                <a:cs typeface="Arial"/>
              </a:rPr>
              <a:t>Course: 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It runs</a:t>
            </a:r>
            <a:r>
              <a:rPr lang="en-US" b="1" dirty="0" smtClean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down and backwards.</a:t>
            </a:r>
          </a:p>
          <a:p>
            <a:pPr marL="0" indent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ea typeface="Times New Roman"/>
              <a:cs typeface="Arial"/>
            </a:endParaRPr>
          </a:p>
          <a:p>
            <a:pPr mar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atin typeface="Times New Roman"/>
                <a:ea typeface="Times New Roman"/>
                <a:cs typeface="Arial"/>
              </a:rPr>
              <a:t>Termination: 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It ends at the anus.</a:t>
            </a:r>
          </a:p>
          <a:p>
            <a:pPr mar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>
              <a:ea typeface="Times New Roman"/>
              <a:cs typeface="Arial"/>
            </a:endParaRPr>
          </a:p>
          <a:p>
            <a:pPr mar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atin typeface="Times New Roman"/>
                <a:ea typeface="Times New Roman"/>
                <a:cs typeface="Arial"/>
              </a:rPr>
              <a:t>Relations: </a:t>
            </a:r>
            <a:endParaRPr lang="en-US" sz="2800" dirty="0">
              <a:ea typeface="Times New Roman"/>
              <a:cs typeface="Arial"/>
            </a:endParaRPr>
          </a:p>
          <a:p>
            <a:pPr mar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1562100" algn="l"/>
              </a:tabLst>
              <a:defRPr/>
            </a:pPr>
            <a:r>
              <a:rPr lang="en-US" b="1" dirty="0" smtClean="0">
                <a:latin typeface="Times New Roman"/>
                <a:ea typeface="Times New Roman"/>
                <a:cs typeface="Arial"/>
              </a:rPr>
              <a:t>Laterally: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 smtClean="0">
                <a:latin typeface="Times New Roman"/>
                <a:ea typeface="Times New Roman"/>
                <a:cs typeface="Arial"/>
              </a:rPr>
              <a:t>Ischioanal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 fossae.</a:t>
            </a:r>
            <a:endParaRPr lang="en-US" sz="2800" dirty="0">
              <a:ea typeface="Times New Roman"/>
              <a:cs typeface="Arial"/>
            </a:endParaRPr>
          </a:p>
          <a:p>
            <a:pPr mar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1562100" algn="l"/>
              </a:tabLst>
              <a:defRPr/>
            </a:pPr>
            <a:r>
              <a:rPr lang="en-US" b="1" dirty="0" smtClean="0">
                <a:latin typeface="Times New Roman"/>
                <a:ea typeface="Times New Roman"/>
                <a:cs typeface="Arial"/>
              </a:rPr>
              <a:t>Posteriorly: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 smtClean="0">
                <a:latin typeface="Times New Roman"/>
                <a:ea typeface="Times New Roman"/>
                <a:cs typeface="Arial"/>
              </a:rPr>
              <a:t>Anococcygeal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 raphe between it and tip of coccyx.</a:t>
            </a:r>
            <a:endParaRPr lang="en-US" sz="2800" dirty="0">
              <a:ea typeface="Times New Roman"/>
              <a:cs typeface="Arial"/>
            </a:endParaRPr>
          </a:p>
          <a:p>
            <a:pPr marL="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tabLst>
                <a:tab pos="1562100" algn="l"/>
              </a:tabLst>
              <a:defRPr/>
            </a:pPr>
            <a:r>
              <a:rPr lang="en-US" b="1" dirty="0" smtClean="0">
                <a:latin typeface="Times New Roman"/>
                <a:ea typeface="Times New Roman"/>
                <a:cs typeface="Arial"/>
              </a:rPr>
              <a:t>Anteriorly: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 smtClean="0">
                <a:latin typeface="Times New Roman"/>
                <a:ea typeface="Times New Roman"/>
                <a:cs typeface="Arial"/>
              </a:rPr>
              <a:t>Perineal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 body between it and bulb of penis in males.</a:t>
            </a:r>
            <a:br>
              <a:rPr lang="en-US" dirty="0" smtClean="0">
                <a:latin typeface="Times New Roman"/>
                <a:ea typeface="Times New Roman"/>
                <a:cs typeface="Arial"/>
              </a:rPr>
            </a:br>
            <a:r>
              <a:rPr lang="en-US" dirty="0" smtClean="0">
                <a:latin typeface="Times New Roman"/>
                <a:ea typeface="Times New Roman"/>
                <a:cs typeface="Arial"/>
              </a:rPr>
              <a:t>                    </a:t>
            </a:r>
            <a:r>
              <a:rPr lang="en-US" dirty="0" err="1" smtClean="0">
                <a:latin typeface="Times New Roman"/>
                <a:ea typeface="Times New Roman"/>
                <a:cs typeface="Arial"/>
              </a:rPr>
              <a:t>Perineal</a:t>
            </a:r>
            <a:r>
              <a:rPr lang="en-US" dirty="0" smtClean="0">
                <a:latin typeface="Times New Roman"/>
                <a:ea typeface="Times New Roman"/>
                <a:cs typeface="Arial"/>
              </a:rPr>
              <a:t> body between it and vagina in females.</a:t>
            </a:r>
            <a:endParaRPr lang="en-US" sz="2800" dirty="0">
              <a:ea typeface="Times New Roman"/>
              <a:cs typeface="Arial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" y="66675"/>
            <a:ext cx="4633913" cy="3144838"/>
          </a:xfrm>
        </p:spPr>
      </p:pic>
      <p:pic>
        <p:nvPicPr>
          <p:cNvPr id="9625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0888" y="38100"/>
            <a:ext cx="4198937" cy="317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1175" y="3856038"/>
            <a:ext cx="30353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Rectangle 3"/>
          <p:cNvSpPr>
            <a:spLocks noChangeArrowheads="1"/>
          </p:cNvSpPr>
          <p:nvPr/>
        </p:nvSpPr>
        <p:spPr bwMode="auto">
          <a:xfrm>
            <a:off x="2019300" y="6446838"/>
            <a:ext cx="51435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lnSpc>
                <a:spcPct val="115000"/>
              </a:lnSpc>
              <a:spcAft>
                <a:spcPts val="1000"/>
              </a:spcAft>
            </a:pPr>
            <a:r>
              <a:rPr lang="en-US" sz="1400" b="1">
                <a:latin typeface="Times New Roman" pitchFamily="18" charset="0"/>
                <a:cs typeface="Times New Roman" pitchFamily="18" charset="0"/>
              </a:rPr>
              <a:t>Lateral relations of anal canal (coronal section)</a:t>
            </a:r>
            <a:endParaRPr lang="en-US" sz="14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96261" name="Rectangle 4"/>
          <p:cNvSpPr>
            <a:spLocks noChangeArrowheads="1"/>
          </p:cNvSpPr>
          <p:nvPr/>
        </p:nvSpPr>
        <p:spPr bwMode="auto">
          <a:xfrm>
            <a:off x="2206625" y="3211513"/>
            <a:ext cx="47244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115000"/>
              </a:lnSpc>
              <a:spcAft>
                <a:spcPts val="1000"/>
              </a:spcAft>
            </a:pPr>
            <a:r>
              <a:rPr lang="en-US" sz="1200" b="1">
                <a:latin typeface="Times New Roman" pitchFamily="18" charset="0"/>
                <a:cs typeface="Times New Roman" pitchFamily="18" charset="0"/>
              </a:rPr>
              <a:t> In female                                                                                     In male</a:t>
            </a:r>
            <a:endParaRPr lang="en-US" sz="1200">
              <a:latin typeface="Times New Roman" pitchFamily="18" charset="0"/>
              <a:cs typeface="Times New Roman" pitchFamily="18" charset="0"/>
            </a:endParaRPr>
          </a:p>
          <a:p>
            <a:pPr algn="ctr" rtl="0">
              <a:lnSpc>
                <a:spcPct val="115000"/>
              </a:lnSpc>
              <a:spcAft>
                <a:spcPts val="1000"/>
              </a:spcAft>
            </a:pPr>
            <a:r>
              <a:rPr lang="en-US" sz="1200" b="1">
                <a:latin typeface="Times New Roman" pitchFamily="18" charset="0"/>
                <a:cs typeface="Times New Roman" pitchFamily="18" charset="0"/>
              </a:rPr>
              <a:t>Anterior and posterior relations of anal canal (sagittal section)</a:t>
            </a:r>
            <a:endParaRPr lang="en-US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219200"/>
          <a:ext cx="9137650" cy="510540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315694"/>
                <a:gridCol w="3592083"/>
                <a:gridCol w="4229296"/>
              </a:tblGrid>
              <a:tr h="443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Upper part</a:t>
                      </a:r>
                      <a:endParaRPr lang="en-US" sz="18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/>
                          <a:ea typeface="Times New Roman"/>
                          <a:cs typeface="Arial"/>
                        </a:rPr>
                        <a:t>Lower part</a:t>
                      </a:r>
                      <a:endParaRPr lang="en-US" sz="1800" dirty="0">
                        <a:effectLst/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566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Blood supply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-It is supplied by superior rectal artery.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It is drained by superior rectal vein </a:t>
                      </a:r>
                      <a:r>
                        <a:rPr lang="en-US" sz="18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(portal circulation</a:t>
                      </a: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).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-It is supplied by: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1- Middle rectal artery of internal iliac artery.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Inferior rectal artery of internal </a:t>
                      </a:r>
                      <a:r>
                        <a:rPr lang="en-US" sz="18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pudendal</a:t>
                      </a: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artery.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-The corresponding veins drain into internal iliac vein (</a:t>
                      </a:r>
                      <a:r>
                        <a:rPr lang="en-US" sz="18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systemic circulation</a:t>
                      </a: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.)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78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Nerve supply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Above pectinate line by autonomic nerve fibers.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Below </a:t>
                      </a:r>
                      <a:r>
                        <a:rPr lang="en-US" sz="18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pectinate</a:t>
                      </a: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line by inferior rectal nerve</a:t>
                      </a:r>
                      <a:r>
                        <a:rPr lang="en-US" sz="18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(Sensitive to pain &amp;touch</a:t>
                      </a: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78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Lymphatic drainage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Above </a:t>
                      </a:r>
                      <a:r>
                        <a:rPr lang="en-US" sz="18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pectinate line into </a:t>
                      </a:r>
                      <a:r>
                        <a:rPr lang="en-US" sz="18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internal iliac LNs</a:t>
                      </a:r>
                      <a:r>
                        <a:rPr lang="en-US" sz="18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Below</a:t>
                      </a: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the </a:t>
                      </a:r>
                      <a:r>
                        <a:rPr lang="en-US" sz="1800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pectinate</a:t>
                      </a:r>
                      <a:r>
                        <a:rPr lang="en-US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line into </a:t>
                      </a:r>
                      <a:r>
                        <a:rPr lang="en-US" sz="18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superficial inguinal LNs.</a:t>
                      </a:r>
                      <a:endParaRPr lang="en-US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7303" name="Rectangle 1"/>
          <p:cNvSpPr>
            <a:spLocks noChangeArrowheads="1"/>
          </p:cNvSpPr>
          <p:nvPr/>
        </p:nvSpPr>
        <p:spPr bwMode="auto">
          <a:xfrm>
            <a:off x="609600" y="249238"/>
            <a:ext cx="83089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rtl="0"/>
            <a:r>
              <a:rPr lang="en-US" sz="2400" b="1">
                <a:latin typeface="Times New Roman" pitchFamily="18" charset="0"/>
                <a:cs typeface="Times New Roman" pitchFamily="18" charset="0"/>
              </a:rPr>
              <a:t>Blood supply, nerve supply and lymph drainage of anal canal: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  <a:p>
            <a:pPr algn="l" rtl="0" eaLnBrk="0" hangingPunct="0"/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sz="48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Rectum</a:t>
            </a:r>
          </a:p>
        </p:txBody>
      </p:sp>
      <p:sp>
        <p:nvSpPr>
          <p:cNvPr id="154627" name="Rectangle 3"/>
          <p:cNvSpPr>
            <a:spLocks noGrp="1"/>
          </p:cNvSpPr>
          <p:nvPr>
            <p:ph type="body" idx="1"/>
          </p:nvPr>
        </p:nvSpPr>
        <p:spPr>
          <a:xfrm>
            <a:off x="228600" y="1143000"/>
            <a:ext cx="4343400" cy="5486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b="1" smtClean="0"/>
              <a:t>Begins</a:t>
            </a:r>
            <a:r>
              <a:rPr lang="en-US" sz="2800" smtClean="0"/>
              <a:t> at the </a:t>
            </a:r>
            <a:r>
              <a:rPr lang="en-US" sz="2800" b="1" smtClean="0"/>
              <a:t>3rd sacral piece</a:t>
            </a:r>
            <a:r>
              <a:rPr lang="en-US" sz="2800" smtClean="0"/>
              <a:t> as a continuation of the sigmoid colon. </a:t>
            </a:r>
          </a:p>
          <a:p>
            <a:pPr>
              <a:lnSpc>
                <a:spcPct val="80000"/>
              </a:lnSpc>
            </a:pPr>
            <a:r>
              <a:rPr lang="en-US" sz="2800" b="1" smtClean="0"/>
              <a:t>Course:</a:t>
            </a:r>
            <a:r>
              <a:rPr lang="en-US" sz="2800" smtClean="0"/>
              <a:t> </a:t>
            </a:r>
            <a:r>
              <a:rPr lang="en-US" sz="2800" b="1" smtClean="0"/>
              <a:t>Follows</a:t>
            </a:r>
            <a:r>
              <a:rPr lang="en-US" sz="2800" smtClean="0"/>
              <a:t> the concavity of sacrum&amp; coccyx (</a:t>
            </a:r>
            <a:r>
              <a:rPr lang="en-US" sz="2800" b="1" smtClean="0"/>
              <a:t>sacral flexure). </a:t>
            </a:r>
          </a:p>
          <a:p>
            <a:pPr>
              <a:lnSpc>
                <a:spcPct val="80000"/>
              </a:lnSpc>
            </a:pPr>
            <a:r>
              <a:rPr lang="en-US" sz="2800" b="1" smtClean="0"/>
              <a:t>Ends</a:t>
            </a:r>
            <a:r>
              <a:rPr lang="en-US" sz="2800" smtClean="0"/>
              <a:t> at the recto-anal junction, about </a:t>
            </a:r>
            <a:r>
              <a:rPr lang="en-US" sz="2800" b="1" smtClean="0"/>
              <a:t>1 inch </a:t>
            </a:r>
            <a:r>
              <a:rPr lang="en-US" sz="2800" smtClean="0"/>
              <a:t>in </a:t>
            </a:r>
            <a:r>
              <a:rPr lang="en-US" sz="2800" b="1" smtClean="0"/>
              <a:t>front</a:t>
            </a:r>
            <a:r>
              <a:rPr lang="en-US" sz="2800" smtClean="0"/>
              <a:t> and </a:t>
            </a:r>
            <a:r>
              <a:rPr lang="en-US" sz="2800" b="1" smtClean="0"/>
              <a:t>below</a:t>
            </a:r>
            <a:r>
              <a:rPr lang="en-US" sz="2800" smtClean="0"/>
              <a:t> the tip of coccyx by bending posteriorly (</a:t>
            </a:r>
            <a:r>
              <a:rPr lang="en-US" sz="2800" b="1" smtClean="0"/>
              <a:t>perineal flexure)</a:t>
            </a:r>
            <a:r>
              <a:rPr lang="en-US" sz="2800" smtClean="0"/>
              <a:t>. Its lower part is dilated and called </a:t>
            </a:r>
            <a:r>
              <a:rPr lang="en-US" sz="2800" b="1" smtClean="0"/>
              <a:t>ampulla.</a:t>
            </a:r>
          </a:p>
        </p:txBody>
      </p:sp>
      <p:pic>
        <p:nvPicPr>
          <p:cNvPr id="154629" name="Picture 6"/>
          <p:cNvPicPr>
            <a:picLocks noChangeAspect="1" noChangeArrowheads="1"/>
          </p:cNvPicPr>
          <p:nvPr/>
        </p:nvPicPr>
        <p:blipFill>
          <a:blip r:embed="rId2"/>
          <a:srcRect l="16579" t="11559" r="46439" b="44807"/>
          <a:stretch>
            <a:fillRect/>
          </a:stretch>
        </p:blipFill>
        <p:spPr bwMode="auto">
          <a:xfrm>
            <a:off x="4648200" y="1600200"/>
            <a:ext cx="4306888" cy="489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6793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grpSp>
        <p:nvGrpSpPr>
          <p:cNvPr id="167940" name="مجموعة 13"/>
          <p:cNvGrpSpPr>
            <a:grpSpLocks/>
          </p:cNvGrpSpPr>
          <p:nvPr/>
        </p:nvGrpSpPr>
        <p:grpSpPr bwMode="auto">
          <a:xfrm>
            <a:off x="2362200" y="609600"/>
            <a:ext cx="4559300" cy="5791200"/>
            <a:chOff x="4716463" y="1196975"/>
            <a:chExt cx="4392612" cy="5616575"/>
          </a:xfrm>
        </p:grpSpPr>
        <p:pic>
          <p:nvPicPr>
            <p:cNvPr id="167941" name="Picture 4"/>
            <p:cNvPicPr>
              <a:picLocks noChangeAspect="1" noChangeArrowheads="1"/>
            </p:cNvPicPr>
            <p:nvPr/>
          </p:nvPicPr>
          <p:blipFill>
            <a:blip r:embed="rId2"/>
            <a:srcRect l="64171" t="39752" r="1299" b="1198"/>
            <a:stretch>
              <a:fillRect/>
            </a:stretch>
          </p:blipFill>
          <p:spPr bwMode="auto">
            <a:xfrm>
              <a:off x="4716463" y="1196975"/>
              <a:ext cx="4392612" cy="5616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7942" name="Line 10"/>
            <p:cNvSpPr>
              <a:spLocks noChangeShapeType="1"/>
            </p:cNvSpPr>
            <p:nvPr/>
          </p:nvSpPr>
          <p:spPr bwMode="auto">
            <a:xfrm>
              <a:off x="6299200" y="5408613"/>
              <a:ext cx="1296988" cy="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ar-EG"/>
            </a:p>
          </p:txBody>
        </p:sp>
        <p:sp>
          <p:nvSpPr>
            <p:cNvPr id="167943" name="Rectangle 16"/>
            <p:cNvSpPr>
              <a:spLocks noChangeArrowheads="1"/>
            </p:cNvSpPr>
            <p:nvPr/>
          </p:nvSpPr>
          <p:spPr bwMode="auto">
            <a:xfrm>
              <a:off x="6588523" y="4718112"/>
              <a:ext cx="679081" cy="355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rtl="0" eaLnBrk="0" hangingPunct="0"/>
              <a:r>
                <a:rPr lang="en-US" b="1">
                  <a:solidFill>
                    <a:srgbClr val="000000"/>
                  </a:solidFill>
                </a:rPr>
                <a:t>2 cm</a:t>
              </a:r>
            </a:p>
          </p:txBody>
        </p:sp>
        <p:sp>
          <p:nvSpPr>
            <p:cNvPr id="167944" name="Rectangle 17"/>
            <p:cNvSpPr>
              <a:spLocks noChangeArrowheads="1"/>
            </p:cNvSpPr>
            <p:nvPr/>
          </p:nvSpPr>
          <p:spPr bwMode="auto">
            <a:xfrm>
              <a:off x="6383575" y="5661906"/>
              <a:ext cx="923795" cy="355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rtl="0" eaLnBrk="0" hangingPunct="0"/>
              <a:r>
                <a:rPr lang="en-US" b="1">
                  <a:solidFill>
                    <a:srgbClr val="000000"/>
                  </a:solidFill>
                </a:rPr>
                <a:t>1 ½ cm</a:t>
              </a:r>
            </a:p>
          </p:txBody>
        </p:sp>
        <p:sp>
          <p:nvSpPr>
            <p:cNvPr id="167945" name="Rectangle 18"/>
            <p:cNvSpPr>
              <a:spLocks noChangeArrowheads="1"/>
            </p:cNvSpPr>
            <p:nvPr/>
          </p:nvSpPr>
          <p:spPr bwMode="auto">
            <a:xfrm>
              <a:off x="6536522" y="6116097"/>
              <a:ext cx="740259" cy="355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rtl="0" eaLnBrk="0" hangingPunct="0"/>
              <a:r>
                <a:rPr lang="en-US" b="1">
                  <a:solidFill>
                    <a:srgbClr val="000000"/>
                  </a:solidFill>
                </a:rPr>
                <a:t>½ cm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u="sng" dirty="0" smtClean="0">
                <a:latin typeface="Times New Roman"/>
                <a:ea typeface="Times New Roman"/>
                <a:cs typeface="Arial"/>
              </a:rPr>
              <a:t>Anal sphincters</a:t>
            </a:r>
            <a:r>
              <a:rPr lang="en-US" b="1" dirty="0" smtClean="0">
                <a:latin typeface="Times New Roman"/>
                <a:ea typeface="Times New Roman"/>
                <a:cs typeface="Arial"/>
              </a:rPr>
              <a:t>: </a:t>
            </a:r>
            <a:r>
              <a:rPr lang="en-US" sz="4000" dirty="0" smtClean="0">
                <a:ea typeface="Times New Roman"/>
                <a:cs typeface="Arial"/>
              </a:rPr>
              <a:t/>
            </a:r>
            <a:br>
              <a:rPr lang="en-US" sz="4000" dirty="0" smtClean="0">
                <a:ea typeface="Times New Roman"/>
                <a:cs typeface="Arial"/>
              </a:rPr>
            </a:br>
            <a:endParaRPr lang="en-US" dirty="0"/>
          </a:p>
        </p:txBody>
      </p:sp>
      <p:sp>
        <p:nvSpPr>
          <p:cNvPr id="98306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3962400" cy="5638800"/>
          </a:xfrm>
        </p:spPr>
        <p:txBody>
          <a:bodyPr/>
          <a:lstStyle/>
          <a:p>
            <a:pPr marL="0" indent="0"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endParaRPr lang="en-US" sz="2000" b="1" u="sng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600" b="1" u="sng" smtClean="0">
                <a:latin typeface="Times New Roman" pitchFamily="18" charset="0"/>
                <a:cs typeface="Times New Roman" pitchFamily="18" charset="0"/>
              </a:rPr>
              <a:t>Internal anal sphincter:</a:t>
            </a:r>
            <a:endParaRPr lang="en-US" sz="2600" u="sng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600" b="1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It is the thickened</a:t>
            </a:r>
            <a:r>
              <a:rPr lang="en-US" sz="2600" b="1" smtClean="0">
                <a:latin typeface="Times New Roman" pitchFamily="18" charset="0"/>
                <a:cs typeface="Times New Roman" pitchFamily="18" charset="0"/>
              </a:rPr>
              <a:t> inner involuntary circula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r muscle layer of the anal canal.</a:t>
            </a:r>
          </a:p>
          <a:p>
            <a:pPr marL="0" indent="0"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600" b="1" smtClean="0">
                <a:latin typeface="Times New Roman" pitchFamily="18" charset="0"/>
                <a:cs typeface="Times New Roman" pitchFamily="18" charset="0"/>
              </a:rPr>
              <a:t>Surrounds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 the upper </a:t>
            </a:r>
            <a:r>
              <a:rPr lang="en-US" sz="2600" b="1" smtClean="0">
                <a:latin typeface="Times New Roman" pitchFamily="18" charset="0"/>
                <a:cs typeface="Times New Roman" pitchFamily="18" charset="0"/>
              </a:rPr>
              <a:t>3/4</a:t>
            </a:r>
            <a:r>
              <a:rPr lang="en-US" sz="2600" b="1" baseline="3000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 of the anal canal, extending from ano-rectal junction till the white line (Hilton’s line).</a:t>
            </a:r>
          </a:p>
          <a:p>
            <a:pPr marL="0" indent="0"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600" b="1" smtClean="0">
                <a:latin typeface="Times New Roman" pitchFamily="18" charset="0"/>
                <a:cs typeface="Times New Roman" pitchFamily="18" charset="0"/>
              </a:rPr>
              <a:t> Nerve supply: 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autonomic</a:t>
            </a:r>
          </a:p>
          <a:p>
            <a:pPr marL="0" indent="0"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endParaRPr lang="en-US" sz="26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endParaRPr lang="en-US" sz="26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830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1143000"/>
            <a:ext cx="4876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66915" name="Rectangle 3"/>
          <p:cNvSpPr>
            <a:spLocks noGrp="1"/>
          </p:cNvSpPr>
          <p:nvPr>
            <p:ph type="body"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800" b="1" u="sng" smtClean="0">
                <a:latin typeface="Times New Roman" pitchFamily="18" charset="0"/>
                <a:cs typeface="Times New Roman" pitchFamily="18" charset="0"/>
              </a:rPr>
              <a:t>External anal sphincter:</a:t>
            </a:r>
            <a:endParaRPr lang="en-US" sz="2800" u="sng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-Striated voluntary muscle fibers.</a:t>
            </a: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-Surrounds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e whole length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of the anal canal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 outside 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the internal anal sphincter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-Parts:</a:t>
            </a: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I) Subcutaneous Part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-Surrounds the anus just under the perianal skin.</a:t>
            </a:r>
          </a:p>
          <a:p>
            <a:pPr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-Attached to perineal body &amp;anococcygeal raphe.</a:t>
            </a:r>
          </a:p>
          <a:p>
            <a:pPr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II) Superficial Part: </a:t>
            </a:r>
            <a:endParaRPr lang="en-US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Font typeface="Arial" charset="0"/>
              <a:buNone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Surrounds the lower part of the internal sphincter above the subcutaneous part.</a:t>
            </a:r>
          </a:p>
          <a:p>
            <a:endParaRPr lang="en-US" sz="280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41" name="Text Box 5"/>
          <p:cNvSpPr txBox="1">
            <a:spLocks noChangeArrowheads="1"/>
          </p:cNvSpPr>
          <p:nvPr/>
        </p:nvSpPr>
        <p:spPr bwMode="auto">
          <a:xfrm>
            <a:off x="542925" y="496888"/>
            <a:ext cx="8243888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0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  <a:latin typeface="Tahoma" pitchFamily="34" charset="0"/>
              </a:rPr>
              <a:t>Sphincters of the anal canal</a:t>
            </a:r>
            <a:endParaRPr lang="en-US" sz="4000" b="1">
              <a:solidFill>
                <a:srgbClr val="FFFF99"/>
              </a:solidFill>
              <a:latin typeface="Tahoma" pitchFamily="34" charset="0"/>
            </a:endParaRPr>
          </a:p>
        </p:txBody>
      </p:sp>
      <p:grpSp>
        <p:nvGrpSpPr>
          <p:cNvPr id="100354" name="مجموعة 12"/>
          <p:cNvGrpSpPr>
            <a:grpSpLocks/>
          </p:cNvGrpSpPr>
          <p:nvPr/>
        </p:nvGrpSpPr>
        <p:grpSpPr bwMode="auto">
          <a:xfrm>
            <a:off x="381000" y="1500188"/>
            <a:ext cx="8620125" cy="5072062"/>
            <a:chOff x="95250" y="1052513"/>
            <a:chExt cx="9204325" cy="5662612"/>
          </a:xfrm>
        </p:grpSpPr>
        <p:pic>
          <p:nvPicPr>
            <p:cNvPr id="100355" name="Picture 4"/>
            <p:cNvPicPr>
              <a:picLocks noChangeAspect="1" noChangeArrowheads="1"/>
            </p:cNvPicPr>
            <p:nvPr/>
          </p:nvPicPr>
          <p:blipFill>
            <a:blip r:embed="rId3"/>
            <a:srcRect l="7819" t="9468" r="38008" b="37428"/>
            <a:stretch>
              <a:fillRect/>
            </a:stretch>
          </p:blipFill>
          <p:spPr bwMode="auto">
            <a:xfrm>
              <a:off x="900113" y="1052513"/>
              <a:ext cx="7704137" cy="566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356" name="Rectangle 6"/>
            <p:cNvSpPr>
              <a:spLocks noChangeArrowheads="1"/>
            </p:cNvSpPr>
            <p:nvPr/>
          </p:nvSpPr>
          <p:spPr bwMode="auto">
            <a:xfrm>
              <a:off x="6659563" y="4508500"/>
              <a:ext cx="1944687" cy="288925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ar-EG">
                <a:solidFill>
                  <a:srgbClr val="FFFFFF"/>
                </a:solidFill>
              </a:endParaRPr>
            </a:p>
          </p:txBody>
        </p:sp>
        <p:sp>
          <p:nvSpPr>
            <p:cNvPr id="100357" name="Rectangle 7"/>
            <p:cNvSpPr>
              <a:spLocks noChangeArrowheads="1"/>
            </p:cNvSpPr>
            <p:nvPr/>
          </p:nvSpPr>
          <p:spPr bwMode="auto">
            <a:xfrm>
              <a:off x="1217613" y="5970588"/>
              <a:ext cx="1728787" cy="40005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ar-EG">
                <a:solidFill>
                  <a:srgbClr val="FFFFFF"/>
                </a:solidFill>
              </a:endParaRPr>
            </a:p>
          </p:txBody>
        </p:sp>
        <p:sp>
          <p:nvSpPr>
            <p:cNvPr id="100358" name="Rectangle 8"/>
            <p:cNvSpPr>
              <a:spLocks noChangeArrowheads="1"/>
            </p:cNvSpPr>
            <p:nvPr/>
          </p:nvSpPr>
          <p:spPr bwMode="auto">
            <a:xfrm>
              <a:off x="900113" y="4581525"/>
              <a:ext cx="1439862" cy="40005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ar-EG">
                <a:solidFill>
                  <a:srgbClr val="FFFFFF"/>
                </a:solidFill>
              </a:endParaRPr>
            </a:p>
          </p:txBody>
        </p:sp>
        <p:sp>
          <p:nvSpPr>
            <p:cNvPr id="100359" name="Rectangle 9"/>
            <p:cNvSpPr>
              <a:spLocks noChangeArrowheads="1"/>
            </p:cNvSpPr>
            <p:nvPr/>
          </p:nvSpPr>
          <p:spPr bwMode="auto">
            <a:xfrm>
              <a:off x="1074738" y="2924175"/>
              <a:ext cx="1439862" cy="433388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ar-EG">
                <a:solidFill>
                  <a:srgbClr val="FFFFFF"/>
                </a:solidFill>
              </a:endParaRPr>
            </a:p>
          </p:txBody>
        </p:sp>
        <p:sp>
          <p:nvSpPr>
            <p:cNvPr id="100360" name="AutoShape 11"/>
            <p:cNvSpPr>
              <a:spLocks noChangeArrowheads="1"/>
            </p:cNvSpPr>
            <p:nvPr/>
          </p:nvSpPr>
          <p:spPr bwMode="auto">
            <a:xfrm>
              <a:off x="8675688" y="4378325"/>
              <a:ext cx="468312" cy="503238"/>
            </a:xfrm>
            <a:prstGeom prst="bracePair">
              <a:avLst>
                <a:gd name="adj" fmla="val 8333"/>
              </a:avLst>
            </a:prstGeom>
            <a:noFill/>
            <a:ln w="38100">
              <a:solidFill>
                <a:srgbClr val="CCEC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ar-EG">
                <a:solidFill>
                  <a:srgbClr val="FFFFFF"/>
                </a:solidFill>
              </a:endParaRPr>
            </a:p>
          </p:txBody>
        </p:sp>
        <p:sp>
          <p:nvSpPr>
            <p:cNvPr id="100361" name="Text Box 12"/>
            <p:cNvSpPr txBox="1">
              <a:spLocks noChangeArrowheads="1"/>
            </p:cNvSpPr>
            <p:nvPr/>
          </p:nvSpPr>
          <p:spPr bwMode="auto">
            <a:xfrm>
              <a:off x="8759825" y="4437063"/>
              <a:ext cx="53975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>
                <a:spcBef>
                  <a:spcPct val="50000"/>
                </a:spcBef>
              </a:pPr>
              <a:r>
                <a:rPr lang="en-US" sz="2000">
                  <a:solidFill>
                    <a:srgbClr val="CCECFF"/>
                  </a:solidFill>
                </a:rPr>
                <a:t>1</a:t>
              </a:r>
            </a:p>
          </p:txBody>
        </p:sp>
        <p:sp>
          <p:nvSpPr>
            <p:cNvPr id="100362" name="Text Box 13"/>
            <p:cNvSpPr txBox="1">
              <a:spLocks noChangeArrowheads="1"/>
            </p:cNvSpPr>
            <p:nvPr/>
          </p:nvSpPr>
          <p:spPr bwMode="auto">
            <a:xfrm>
              <a:off x="144463" y="4327525"/>
              <a:ext cx="53975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>
                <a:spcBef>
                  <a:spcPct val="50000"/>
                </a:spcBef>
              </a:pPr>
              <a:r>
                <a:rPr lang="en-US" sz="2000">
                  <a:solidFill>
                    <a:srgbClr val="CCECFF"/>
                  </a:solidFill>
                </a:rPr>
                <a:t>2</a:t>
              </a:r>
            </a:p>
          </p:txBody>
        </p:sp>
        <p:sp>
          <p:nvSpPr>
            <p:cNvPr id="100363" name="AutoShape 14"/>
            <p:cNvSpPr>
              <a:spLocks noChangeArrowheads="1"/>
            </p:cNvSpPr>
            <p:nvPr/>
          </p:nvSpPr>
          <p:spPr bwMode="auto">
            <a:xfrm>
              <a:off x="95250" y="4294188"/>
              <a:ext cx="468313" cy="503237"/>
            </a:xfrm>
            <a:prstGeom prst="bracePair">
              <a:avLst>
                <a:gd name="adj" fmla="val 8333"/>
              </a:avLst>
            </a:prstGeom>
            <a:noFill/>
            <a:ln w="38100">
              <a:solidFill>
                <a:srgbClr val="CCEC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ar-EG">
                <a:solidFill>
                  <a:srgbClr val="FFFFFF"/>
                </a:solidFill>
              </a:endParaRPr>
            </a:p>
          </p:txBody>
        </p:sp>
        <p:sp>
          <p:nvSpPr>
            <p:cNvPr id="100364" name="AutoShape 15"/>
            <p:cNvSpPr>
              <a:spLocks/>
            </p:cNvSpPr>
            <p:nvPr/>
          </p:nvSpPr>
          <p:spPr bwMode="auto">
            <a:xfrm>
              <a:off x="755650" y="3068638"/>
              <a:ext cx="71438" cy="2952750"/>
            </a:xfrm>
            <a:prstGeom prst="leftBrace">
              <a:avLst>
                <a:gd name="adj1" fmla="val 344442"/>
                <a:gd name="adj2" fmla="val 50000"/>
              </a:avLst>
            </a:prstGeom>
            <a:noFill/>
            <a:ln w="38100">
              <a:solidFill>
                <a:srgbClr val="CCEC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 rtl="0" eaLnBrk="0" hangingPunct="0"/>
              <a:endParaRPr lang="ar-EG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0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4525963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6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6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8900" y="3613150"/>
            <a:ext cx="4343400" cy="325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smtClean="0"/>
              <a:t>Peritoneal covering</a:t>
            </a:r>
          </a:p>
        </p:txBody>
      </p:sp>
      <p:sp>
        <p:nvSpPr>
          <p:cNvPr id="155651" name="Rectangle 3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114800" cy="4983163"/>
          </a:xfrm>
        </p:spPr>
        <p:txBody>
          <a:bodyPr/>
          <a:lstStyle/>
          <a:p>
            <a:r>
              <a:rPr lang="en-US" b="1" smtClean="0"/>
              <a:t>Upper 1/3</a:t>
            </a:r>
            <a:r>
              <a:rPr lang="en-US" b="1" baseline="30000" smtClean="0"/>
              <a:t>rd</a:t>
            </a:r>
            <a:r>
              <a:rPr lang="en-US" b="1" smtClean="0"/>
              <a:t>: </a:t>
            </a:r>
            <a:r>
              <a:rPr lang="en-US" smtClean="0"/>
              <a:t>front and sides are covered by peritoneum. </a:t>
            </a:r>
            <a:endParaRPr lang="en-US" b="1" smtClean="0"/>
          </a:p>
          <a:p>
            <a:r>
              <a:rPr lang="en-US" b="1" smtClean="0"/>
              <a:t>Middle 1/3</a:t>
            </a:r>
            <a:r>
              <a:rPr lang="en-US" b="1" baseline="30000" smtClean="0"/>
              <a:t>rd</a:t>
            </a:r>
            <a:r>
              <a:rPr lang="en-US" b="1" smtClean="0"/>
              <a:t>:</a:t>
            </a:r>
            <a:r>
              <a:rPr lang="en-US" smtClean="0"/>
              <a:t> front is only covered by peritoneum.</a:t>
            </a:r>
            <a:endParaRPr lang="en-US" b="1" smtClean="0"/>
          </a:p>
          <a:p>
            <a:r>
              <a:rPr lang="en-US" b="1" smtClean="0"/>
              <a:t>Lower 1/3</a:t>
            </a:r>
            <a:r>
              <a:rPr lang="en-US" b="1" baseline="30000" smtClean="0"/>
              <a:t>rd</a:t>
            </a:r>
            <a:r>
              <a:rPr lang="en-US" b="1" smtClean="0"/>
              <a:t>:</a:t>
            </a:r>
            <a:r>
              <a:rPr lang="en-US" smtClean="0"/>
              <a:t> has </a:t>
            </a:r>
            <a:r>
              <a:rPr lang="en-US" b="1" smtClean="0"/>
              <a:t>No</a:t>
            </a:r>
            <a:r>
              <a:rPr lang="en-US" smtClean="0"/>
              <a:t> peritoneal covering. </a:t>
            </a:r>
          </a:p>
        </p:txBody>
      </p:sp>
      <p:pic>
        <p:nvPicPr>
          <p:cNvPr id="155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1295400"/>
            <a:ext cx="38862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/>
            <a:r>
              <a:rPr lang="en-US" sz="3200" b="1" smtClean="0"/>
              <a:t>Lateral  Flexures &amp; Mucosal folds (</a:t>
            </a:r>
            <a:r>
              <a:rPr lang="en-US" sz="3200" u="sng" smtClean="0"/>
              <a:t>valves</a:t>
            </a:r>
            <a:r>
              <a:rPr lang="en-US" sz="3200" smtClean="0"/>
              <a:t>)</a:t>
            </a:r>
            <a:endParaRPr lang="en-US" sz="3200" b="1" smtClean="0"/>
          </a:p>
        </p:txBody>
      </p:sp>
      <p:sp>
        <p:nvSpPr>
          <p:cNvPr id="1576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3434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smtClean="0"/>
              <a:t>1. Lateral flexures:   </a:t>
            </a:r>
          </a:p>
          <a:p>
            <a:pPr>
              <a:lnSpc>
                <a:spcPct val="80000"/>
              </a:lnSpc>
            </a:pPr>
            <a:r>
              <a:rPr lang="en-US" sz="2400" smtClean="0"/>
              <a:t>   a. Upper: Concave to the left side.</a:t>
            </a:r>
          </a:p>
          <a:p>
            <a:pPr>
              <a:lnSpc>
                <a:spcPct val="80000"/>
              </a:lnSpc>
            </a:pPr>
            <a:r>
              <a:rPr lang="en-US" sz="2400" smtClean="0"/>
              <a:t>   b. Middle: Concave to the right side.</a:t>
            </a:r>
          </a:p>
          <a:p>
            <a:pPr>
              <a:lnSpc>
                <a:spcPct val="80000"/>
              </a:lnSpc>
            </a:pPr>
            <a:r>
              <a:rPr lang="en-US" sz="2400" smtClean="0"/>
              <a:t>   c. Lower: Concave to the left side.</a:t>
            </a:r>
          </a:p>
          <a:p>
            <a:pPr>
              <a:lnSpc>
                <a:spcPct val="80000"/>
              </a:lnSpc>
            </a:pPr>
            <a:r>
              <a:rPr lang="en-US" sz="2400" smtClean="0"/>
              <a:t>2. Antero-posterior flexures:   </a:t>
            </a:r>
          </a:p>
          <a:p>
            <a:pPr>
              <a:lnSpc>
                <a:spcPct val="80000"/>
              </a:lnSpc>
            </a:pPr>
            <a:r>
              <a:rPr lang="en-US" sz="2400" smtClean="0"/>
              <a:t>  a. Sacral flexure:</a:t>
            </a:r>
          </a:p>
          <a:p>
            <a:pPr>
              <a:lnSpc>
                <a:spcPct val="80000"/>
              </a:lnSpc>
            </a:pPr>
            <a:r>
              <a:rPr lang="en-US" sz="2400" smtClean="0"/>
              <a:t>     - It is concave forwards (following the concavity of the sacrum).</a:t>
            </a:r>
          </a:p>
          <a:p>
            <a:pPr>
              <a:lnSpc>
                <a:spcPct val="80000"/>
              </a:lnSpc>
            </a:pPr>
            <a:r>
              <a:rPr lang="en-US" sz="2400" smtClean="0"/>
              <a:t>  b. Perineal flexure: </a:t>
            </a:r>
          </a:p>
          <a:p>
            <a:pPr>
              <a:lnSpc>
                <a:spcPct val="80000"/>
              </a:lnSpc>
            </a:pPr>
            <a:r>
              <a:rPr lang="en-US" sz="2400" smtClean="0"/>
              <a:t>     - It is convex forwards and lies at the recto-anal junction. </a:t>
            </a:r>
          </a:p>
        </p:txBody>
      </p:sp>
      <p:pic>
        <p:nvPicPr>
          <p:cNvPr id="157700" name="Picture 6"/>
          <p:cNvPicPr>
            <a:picLocks noChangeAspect="1" noChangeArrowheads="1"/>
          </p:cNvPicPr>
          <p:nvPr/>
        </p:nvPicPr>
        <p:blipFill>
          <a:blip r:embed="rId2"/>
          <a:srcRect l="16579" t="11559" r="46439" b="44807"/>
          <a:stretch>
            <a:fillRect/>
          </a:stretch>
        </p:blipFill>
        <p:spPr bwMode="auto">
          <a:xfrm>
            <a:off x="4876800" y="1524000"/>
            <a:ext cx="4078288" cy="489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Relations of the rectum</a:t>
            </a:r>
          </a:p>
        </p:txBody>
      </p:sp>
      <p:sp>
        <p:nvSpPr>
          <p:cNvPr id="158723" name="Rectangle 3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191000" cy="5257800"/>
          </a:xfrm>
        </p:spPr>
        <p:txBody>
          <a:bodyPr/>
          <a:lstStyle/>
          <a:p>
            <a:r>
              <a:rPr lang="en-US" sz="2800" smtClean="0"/>
              <a:t>Anterior (Males):</a:t>
            </a:r>
          </a:p>
          <a:p>
            <a:r>
              <a:rPr lang="en-US" sz="2800" smtClean="0"/>
              <a:t> - Recto-vesical pouch containing coils of ileum and sigmoid colon.  </a:t>
            </a:r>
          </a:p>
          <a:p>
            <a:r>
              <a:rPr lang="en-US" sz="2800" smtClean="0"/>
              <a:t>- Base of urinary bladder.</a:t>
            </a:r>
          </a:p>
          <a:p>
            <a:r>
              <a:rPr lang="en-US" sz="2800" smtClean="0"/>
              <a:t>- Ampulla of vas deference.</a:t>
            </a:r>
          </a:p>
          <a:p>
            <a:r>
              <a:rPr lang="en-US" sz="2800" smtClean="0"/>
              <a:t>- Seminal vesicles.</a:t>
            </a:r>
          </a:p>
          <a:p>
            <a:r>
              <a:rPr lang="en-US" sz="2800" smtClean="0"/>
              <a:t>- Prostatic gland. </a:t>
            </a:r>
          </a:p>
          <a:p>
            <a:r>
              <a:rPr lang="en-US" sz="2800" smtClean="0"/>
              <a:t>- Terminal part of ureter. </a:t>
            </a:r>
          </a:p>
        </p:txBody>
      </p:sp>
      <p:pic>
        <p:nvPicPr>
          <p:cNvPr id="1587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2209800"/>
            <a:ext cx="4191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/>
          <a:lstStyle/>
          <a:p>
            <a:endParaRPr lang="en-US" sz="4000" smtClean="0"/>
          </a:p>
        </p:txBody>
      </p:sp>
      <p:sp>
        <p:nvSpPr>
          <p:cNvPr id="156675" name="Rectangle 3"/>
          <p:cNvSpPr>
            <a:spLocks noGrp="1"/>
          </p:cNvSpPr>
          <p:nvPr>
            <p:ph type="body" idx="1"/>
          </p:nvPr>
        </p:nvSpPr>
        <p:spPr>
          <a:xfrm>
            <a:off x="457200" y="304800"/>
            <a:ext cx="8229600" cy="205740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mtClean="0">
                <a:cs typeface="Arial" charset="0"/>
              </a:rPr>
              <a:t>Anterior relations (Females):</a:t>
            </a:r>
          </a:p>
          <a:p>
            <a:pPr>
              <a:lnSpc>
                <a:spcPct val="90000"/>
              </a:lnSpc>
            </a:pPr>
            <a:r>
              <a:rPr lang="en-US" smtClean="0"/>
              <a:t>- Recto-uterinepouch, coils of ileum and sigmoid colon.</a:t>
            </a:r>
          </a:p>
          <a:p>
            <a:pPr>
              <a:lnSpc>
                <a:spcPct val="90000"/>
              </a:lnSpc>
            </a:pPr>
            <a:r>
              <a:rPr lang="en-US" smtClean="0"/>
              <a:t>- Posterior wall of vagina.</a:t>
            </a:r>
          </a:p>
        </p:txBody>
      </p:sp>
      <p:pic>
        <p:nvPicPr>
          <p:cNvPr id="156676" name="Picture 4" descr="http://en.academic.ru/pictures/enwiki/70/Female_anatom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2438400"/>
            <a:ext cx="593725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cs typeface="Arial" charset="0"/>
              </a:rPr>
              <a:t>Posterior relations of rectum</a:t>
            </a:r>
          </a:p>
        </p:txBody>
      </p:sp>
      <p:sp>
        <p:nvSpPr>
          <p:cNvPr id="159747" name="Rectangle 3"/>
          <p:cNvSpPr>
            <a:spLocks noGrp="1"/>
          </p:cNvSpPr>
          <p:nvPr>
            <p:ph type="body" idx="1"/>
          </p:nvPr>
        </p:nvSpPr>
        <p:spPr>
          <a:xfrm>
            <a:off x="228600" y="1676400"/>
            <a:ext cx="4343400" cy="4876800"/>
          </a:xfrm>
        </p:spPr>
        <p:txBody>
          <a:bodyPr/>
          <a:lstStyle/>
          <a:p>
            <a:r>
              <a:rPr lang="fr-FR" sz="2800" b="1" smtClean="0"/>
              <a:t>Muscles : - </a:t>
            </a:r>
            <a:r>
              <a:rPr lang="fr-FR" sz="2800" smtClean="0"/>
              <a:t>Piriformis </a:t>
            </a:r>
          </a:p>
          <a:p>
            <a:pPr>
              <a:buFont typeface="Arial" charset="0"/>
              <a:buNone/>
            </a:pPr>
            <a:r>
              <a:rPr lang="fr-FR" sz="2800" smtClean="0"/>
              <a:t>  - LevatorAni </a:t>
            </a:r>
            <a:r>
              <a:rPr lang="fr-FR" sz="2800" b="1" smtClean="0"/>
              <a:t>    - </a:t>
            </a:r>
            <a:r>
              <a:rPr lang="fr-FR" sz="2800" smtClean="0"/>
              <a:t>Coccygeus</a:t>
            </a:r>
            <a:endParaRPr lang="fr-FR" sz="2800" b="1" smtClean="0"/>
          </a:p>
          <a:p>
            <a:r>
              <a:rPr lang="fr-FR" sz="2800" b="1" smtClean="0"/>
              <a:t>Bones : </a:t>
            </a:r>
            <a:r>
              <a:rPr lang="en-US" sz="2800" b="1" smtClean="0"/>
              <a:t>- </a:t>
            </a:r>
            <a:r>
              <a:rPr lang="en-US" sz="2800" smtClean="0"/>
              <a:t>Sacrum  -Coccyx</a:t>
            </a:r>
            <a:endParaRPr lang="en-US" sz="2800" b="1" smtClean="0"/>
          </a:p>
          <a:p>
            <a:r>
              <a:rPr lang="en-US" sz="2800" b="1" smtClean="0"/>
              <a:t>Vessels:   - </a:t>
            </a:r>
            <a:r>
              <a:rPr lang="en-US" sz="2800" smtClean="0"/>
              <a:t>Superior Rectal     - Median Sacral Artery</a:t>
            </a:r>
            <a:endParaRPr lang="en-US" sz="2800" b="1" smtClean="0"/>
          </a:p>
          <a:p>
            <a:r>
              <a:rPr lang="en-US" sz="2800" b="1" smtClean="0"/>
              <a:t>Nerves:  - </a:t>
            </a:r>
            <a:r>
              <a:rPr lang="en-US" sz="2800" smtClean="0"/>
              <a:t>Sympathetic Trunks </a:t>
            </a:r>
          </a:p>
          <a:p>
            <a:pPr>
              <a:buFont typeface="Arial" charset="0"/>
              <a:buNone/>
            </a:pPr>
            <a:r>
              <a:rPr lang="en-US" sz="2800" b="1" smtClean="0"/>
              <a:t>     -</a:t>
            </a:r>
            <a:r>
              <a:rPr lang="en-US" sz="2800" smtClean="0"/>
              <a:t>Lower 3 Sacral Nerves</a:t>
            </a:r>
          </a:p>
          <a:p>
            <a:pPr>
              <a:buFont typeface="Arial" charset="0"/>
              <a:buNone/>
            </a:pPr>
            <a:r>
              <a:rPr lang="en-US" sz="2800" smtClean="0"/>
              <a:t>     -  Coccygeal Nerves</a:t>
            </a:r>
          </a:p>
        </p:txBody>
      </p:sp>
      <p:pic>
        <p:nvPicPr>
          <p:cNvPr id="314370" name="Picture 2"/>
          <p:cNvPicPr>
            <a:picLocks noChangeAspect="1" noChangeArrowheads="1"/>
          </p:cNvPicPr>
          <p:nvPr/>
        </p:nvPicPr>
        <p:blipFill>
          <a:blip r:embed="rId2"/>
          <a:srcRect l="46875" t="38437" r="30273" b="25937"/>
          <a:stretch>
            <a:fillRect/>
          </a:stretch>
        </p:blipFill>
        <p:spPr bwMode="auto">
          <a:xfrm>
            <a:off x="4572000" y="1981200"/>
            <a:ext cx="4381500" cy="4630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3"/>
          <a:srcRect l="16058" t="10681" r="45110" b="40999"/>
          <a:stretch>
            <a:fillRect/>
          </a:stretch>
        </p:blipFill>
        <p:spPr bwMode="auto">
          <a:xfrm>
            <a:off x="3962400" y="1524000"/>
            <a:ext cx="4953000" cy="508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6211" name="Text Box 3"/>
          <p:cNvSpPr txBox="1">
            <a:spLocks noChangeArrowheads="1"/>
          </p:cNvSpPr>
          <p:nvPr/>
        </p:nvSpPr>
        <p:spPr bwMode="auto">
          <a:xfrm>
            <a:off x="433388" y="434975"/>
            <a:ext cx="835342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</a:rPr>
              <a:t>Lateral relations of the rectum</a:t>
            </a:r>
          </a:p>
          <a:p>
            <a:pPr algn="l" rtl="0" eaLnBrk="0" hangingPunct="0">
              <a:spcBef>
                <a:spcPct val="50000"/>
              </a:spcBef>
              <a:buFontTx/>
              <a:buChar char="-"/>
            </a:pPr>
            <a:r>
              <a:rPr lang="en-US" sz="4000" b="1">
                <a:solidFill>
                  <a:srgbClr val="FFFF00"/>
                </a:solidFill>
              </a:rPr>
              <a:t> </a:t>
            </a:r>
            <a:r>
              <a:rPr lang="en-US" sz="2800" b="1">
                <a:solidFill>
                  <a:srgbClr val="FFFF00"/>
                </a:solidFill>
              </a:rPr>
              <a:t>Levator ani</a:t>
            </a:r>
          </a:p>
          <a:p>
            <a:pPr algn="l" rtl="0" eaLnBrk="0" hangingPunct="0">
              <a:spcBef>
                <a:spcPct val="50000"/>
              </a:spcBef>
              <a:buFontTx/>
              <a:buChar char="-"/>
            </a:pPr>
            <a:r>
              <a:rPr lang="en-US" sz="2800" b="1">
                <a:solidFill>
                  <a:srgbClr val="FFFF00"/>
                </a:solidFill>
              </a:rPr>
              <a:t> Coccygeus</a:t>
            </a:r>
          </a:p>
          <a:p>
            <a:pPr algn="l" rtl="0" eaLnBrk="0" hangingPunct="0">
              <a:spcBef>
                <a:spcPct val="50000"/>
              </a:spcBef>
              <a:buFontTx/>
              <a:buChar char="-"/>
            </a:pPr>
            <a:r>
              <a:rPr lang="en-US" sz="2800" b="1">
                <a:solidFill>
                  <a:srgbClr val="FFFF00"/>
                </a:solidFill>
              </a:rPr>
              <a:t> Pararectal fossa</a:t>
            </a:r>
          </a:p>
          <a:p>
            <a:pPr algn="ctr" rtl="0" eaLnBrk="0" hangingPunct="0">
              <a:spcBef>
                <a:spcPct val="50000"/>
              </a:spcBef>
            </a:pPr>
            <a:endParaRPr lang="en-US" sz="2800" b="1">
              <a:solidFill>
                <a:srgbClr val="FFFF00"/>
              </a:solidFill>
            </a:endParaRPr>
          </a:p>
        </p:txBody>
      </p:sp>
      <p:grpSp>
        <p:nvGrpSpPr>
          <p:cNvPr id="162820" name="مجموعة 5"/>
          <p:cNvGrpSpPr>
            <a:grpSpLocks/>
          </p:cNvGrpSpPr>
          <p:nvPr/>
        </p:nvGrpSpPr>
        <p:grpSpPr bwMode="auto">
          <a:xfrm>
            <a:off x="2895600" y="3733800"/>
            <a:ext cx="719138" cy="1155700"/>
            <a:chOff x="2700338" y="3573463"/>
            <a:chExt cx="719137" cy="1155700"/>
          </a:xfrm>
        </p:grpSpPr>
        <p:sp>
          <p:nvSpPr>
            <p:cNvPr id="162821" name="Text Box 4"/>
            <p:cNvSpPr txBox="1">
              <a:spLocks noChangeArrowheads="1"/>
            </p:cNvSpPr>
            <p:nvPr/>
          </p:nvSpPr>
          <p:spPr bwMode="auto">
            <a:xfrm>
              <a:off x="3059113" y="3573463"/>
              <a:ext cx="360362" cy="57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>
                <a:spcBef>
                  <a:spcPct val="50000"/>
                </a:spcBef>
              </a:pPr>
              <a:endParaRPr lang="ar-EG" sz="3200" b="1">
                <a:solidFill>
                  <a:srgbClr val="000000"/>
                </a:solidFill>
              </a:endParaRPr>
            </a:p>
          </p:txBody>
        </p:sp>
        <p:sp>
          <p:nvSpPr>
            <p:cNvPr id="162822" name="Text Box 6"/>
            <p:cNvSpPr txBox="1">
              <a:spLocks noChangeArrowheads="1"/>
            </p:cNvSpPr>
            <p:nvPr/>
          </p:nvSpPr>
          <p:spPr bwMode="auto">
            <a:xfrm>
              <a:off x="2700338" y="4149725"/>
              <a:ext cx="360362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>
                <a:spcBef>
                  <a:spcPct val="50000"/>
                </a:spcBef>
              </a:pPr>
              <a:endParaRPr lang="ar-EG" sz="3200" b="1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6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6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6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62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617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ذروة">
  <a:themeElements>
    <a:clrScheme name="ذروة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ذروة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ذروة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ذروة">
  <a:themeElements>
    <a:clrScheme name="ذروة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ذروة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ذروة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ذروة">
  <a:themeElements>
    <a:clrScheme name="ذروة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ذروة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ذروة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ذروة">
  <a:themeElements>
    <a:clrScheme name="ذروة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ذروة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ذروة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619</Words>
  <Application>Microsoft Office PowerPoint</Application>
  <PresentationFormat>On-screen Show (4:3)</PresentationFormat>
  <Paragraphs>139</Paragraphs>
  <Slides>24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Design Template</vt:lpstr>
      </vt:variant>
      <vt:variant>
        <vt:i4>53</vt:i4>
      </vt:variant>
      <vt:variant>
        <vt:lpstr>Slide Titles</vt:lpstr>
      </vt:variant>
      <vt:variant>
        <vt:i4>24</vt:i4>
      </vt:variant>
    </vt:vector>
  </HeadingPairs>
  <TitlesOfParts>
    <vt:vector size="86" baseType="lpstr">
      <vt:lpstr>Calibri</vt:lpstr>
      <vt:lpstr>Arial</vt:lpstr>
      <vt:lpstr>Lucida Sans</vt:lpstr>
      <vt:lpstr>Book Antiqua</vt:lpstr>
      <vt:lpstr>Wingdings 2</vt:lpstr>
      <vt:lpstr>Wingdings</vt:lpstr>
      <vt:lpstr>Wingdings 3</vt:lpstr>
      <vt:lpstr>Times New Roman</vt:lpstr>
      <vt:lpstr>Tahoma</vt:lpstr>
      <vt:lpstr>Office Theme</vt:lpstr>
      <vt:lpstr>ذروة</vt:lpstr>
      <vt:lpstr>1_ذروة</vt:lpstr>
      <vt:lpstr>2_ذروة</vt:lpstr>
      <vt:lpstr>3_ذروة</vt:lpstr>
      <vt:lpstr>ذروة</vt:lpstr>
      <vt:lpstr>ذروة</vt:lpstr>
      <vt:lpstr>ذروة</vt:lpstr>
      <vt:lpstr>ذروة</vt:lpstr>
      <vt:lpstr>ذروة</vt:lpstr>
      <vt:lpstr>ذروة</vt:lpstr>
      <vt:lpstr>ذروة</vt:lpstr>
      <vt:lpstr>ذروة</vt:lpstr>
      <vt:lpstr>ذروة</vt:lpstr>
      <vt:lpstr>ذروة</vt:lpstr>
      <vt:lpstr>ذروة</vt:lpstr>
      <vt:lpstr>ذروة</vt:lpstr>
      <vt:lpstr>1_ذروة</vt:lpstr>
      <vt:lpstr>1_ذروة</vt:lpstr>
      <vt:lpstr>1_ذروة</vt:lpstr>
      <vt:lpstr>1_ذروة</vt:lpstr>
      <vt:lpstr>1_ذروة</vt:lpstr>
      <vt:lpstr>1_ذروة</vt:lpstr>
      <vt:lpstr>1_ذروة</vt:lpstr>
      <vt:lpstr>1_ذروة</vt:lpstr>
      <vt:lpstr>1_ذروة</vt:lpstr>
      <vt:lpstr>1_ذروة</vt:lpstr>
      <vt:lpstr>1_ذروة</vt:lpstr>
      <vt:lpstr>1_ذروة</vt:lpstr>
      <vt:lpstr>2_ذروة</vt:lpstr>
      <vt:lpstr>2_ذروة</vt:lpstr>
      <vt:lpstr>2_ذروة</vt:lpstr>
      <vt:lpstr>2_ذروة</vt:lpstr>
      <vt:lpstr>2_ذروة</vt:lpstr>
      <vt:lpstr>2_ذروة</vt:lpstr>
      <vt:lpstr>2_ذروة</vt:lpstr>
      <vt:lpstr>2_ذروة</vt:lpstr>
      <vt:lpstr>2_ذروة</vt:lpstr>
      <vt:lpstr>2_ذروة</vt:lpstr>
      <vt:lpstr>2_ذروة</vt:lpstr>
      <vt:lpstr>2_ذروة</vt:lpstr>
      <vt:lpstr>3_ذروة</vt:lpstr>
      <vt:lpstr>3_ذروة</vt:lpstr>
      <vt:lpstr>3_ذروة</vt:lpstr>
      <vt:lpstr>3_ذروة</vt:lpstr>
      <vt:lpstr>3_ذروة</vt:lpstr>
      <vt:lpstr>3_ذروة</vt:lpstr>
      <vt:lpstr>3_ذروة</vt:lpstr>
      <vt:lpstr>3_ذروة</vt:lpstr>
      <vt:lpstr>3_ذروة</vt:lpstr>
      <vt:lpstr>3_ذروة</vt:lpstr>
      <vt:lpstr>3_ذروة</vt:lpstr>
      <vt:lpstr>3_ذروة</vt:lpstr>
      <vt:lpstr>Rectum &amp; Anal canal</vt:lpstr>
      <vt:lpstr>Rectum</vt:lpstr>
      <vt:lpstr>Peritoneal covering</vt:lpstr>
      <vt:lpstr>Lateral  Flexures &amp; Mucosal folds (valves)</vt:lpstr>
      <vt:lpstr>Relations of the rectum</vt:lpstr>
      <vt:lpstr>Slide 6</vt:lpstr>
      <vt:lpstr>Posterior relations of rectum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Anal canal </vt:lpstr>
      <vt:lpstr>Slide 18</vt:lpstr>
      <vt:lpstr>Slide 19</vt:lpstr>
      <vt:lpstr>Slide 20</vt:lpstr>
      <vt:lpstr>Anal sphincters:  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Female Student2</dc:creator>
  <cp:lastModifiedBy>Prof. Dr. Shawky</cp:lastModifiedBy>
  <cp:revision>14</cp:revision>
  <dcterms:created xsi:type="dcterms:W3CDTF">2012-02-16T16:04:00Z</dcterms:created>
  <dcterms:modified xsi:type="dcterms:W3CDTF">2014-03-17T13:03:20Z</dcterms:modified>
</cp:coreProperties>
</file>